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sldIdLst>
    <p:sldId id="257" r:id="rId3"/>
    <p:sldId id="330" r:id="rId4"/>
    <p:sldId id="331" r:id="rId5"/>
    <p:sldId id="333" r:id="rId6"/>
    <p:sldId id="354" r:id="rId7"/>
    <p:sldId id="334" r:id="rId8"/>
    <p:sldId id="335" r:id="rId9"/>
    <p:sldId id="340" r:id="rId10"/>
    <p:sldId id="336" r:id="rId11"/>
    <p:sldId id="320" r:id="rId12"/>
    <p:sldId id="321" r:id="rId13"/>
    <p:sldId id="322" r:id="rId14"/>
    <p:sldId id="323" r:id="rId15"/>
    <p:sldId id="314" r:id="rId16"/>
    <p:sldId id="342" r:id="rId17"/>
    <p:sldId id="343" r:id="rId18"/>
    <p:sldId id="347" r:id="rId19"/>
    <p:sldId id="348" r:id="rId20"/>
    <p:sldId id="346" r:id="rId21"/>
    <p:sldId id="345" r:id="rId22"/>
    <p:sldId id="349" r:id="rId23"/>
    <p:sldId id="350" r:id="rId24"/>
    <p:sldId id="351" r:id="rId25"/>
    <p:sldId id="353" r:id="rId26"/>
    <p:sldId id="337" r:id="rId27"/>
  </p:sldIdLst>
  <p:sldSz cx="9906000" cy="6858000" type="A4"/>
  <p:notesSz cx="6669088" cy="9928225"/>
  <p:defaultTextStyle>
    <a:defPPr>
      <a:defRPr lang="ru-RU"/>
    </a:defPPr>
    <a:lvl1pPr algn="l" defTabSz="9525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73075" indent="-15875" algn="l" defTabSz="9525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52500" indent="-38100" algn="l" defTabSz="9525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431925" indent="-60325" algn="l" defTabSz="9525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909763" indent="-80963" algn="l" defTabSz="9525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372929"/>
    <a:srgbClr val="FFFF00"/>
    <a:srgbClr val="2323E3"/>
    <a:srgbClr val="FFCC00"/>
    <a:srgbClr val="9966FF"/>
    <a:srgbClr val="99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069" autoAdjust="0"/>
    <p:restoredTop sz="96513" autoAdjust="0"/>
  </p:normalViewPr>
  <p:slideViewPr>
    <p:cSldViewPr>
      <p:cViewPr>
        <p:scale>
          <a:sx n="100" d="100"/>
          <a:sy n="100" d="100"/>
        </p:scale>
        <p:origin x="-1794" y="-534"/>
      </p:cViewPr>
      <p:guideLst>
        <p:guide orient="horz" pos="799"/>
        <p:guide orient="horz" pos="4169"/>
        <p:guide pos="6033"/>
        <p:guide pos="2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290" fontAlgn="auto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6663" y="0"/>
            <a:ext cx="289083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290" fontAlgn="auto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F9886E7-172D-4E5A-B015-54FA6ACFCDEE}" type="datetimeFigureOut">
              <a:rPr lang="ru-RU"/>
              <a:pPr>
                <a:defRPr/>
              </a:pPr>
              <a:t>07.05.2016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47700" y="746125"/>
            <a:ext cx="537368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9083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290" fontAlgn="auto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6663" y="9429750"/>
            <a:ext cx="2890837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290" fontAlgn="auto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A6F2DE0-B3E0-4536-8374-20C966C819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525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73075" algn="l" defTabSz="9525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52500" algn="l" defTabSz="9525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431925" algn="l" defTabSz="9525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909763" algn="l" defTabSz="9525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393100" algn="l" defTabSz="9572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71722" algn="l" defTabSz="9572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50342" algn="l" defTabSz="9572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28961" algn="l" defTabSz="9572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7700" y="742950"/>
            <a:ext cx="53816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0" y="4716463"/>
            <a:ext cx="5335588" cy="4468812"/>
          </a:xfrm>
          <a:noFill/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7700" y="742950"/>
            <a:ext cx="53816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0" y="4716463"/>
            <a:ext cx="5335588" cy="4468812"/>
          </a:xfrm>
          <a:noFill/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7700" y="742950"/>
            <a:ext cx="53816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0" y="4716463"/>
            <a:ext cx="5335588" cy="4468812"/>
          </a:xfrm>
          <a:noFill/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7700" y="742950"/>
            <a:ext cx="53816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0" y="4716463"/>
            <a:ext cx="5335588" cy="4468812"/>
          </a:xfrm>
          <a:noFill/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5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4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3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1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0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28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1F350-8A9F-4C3D-8739-C5668F16F657}" type="datetimeFigureOut">
              <a:rPr lang="ru-RU"/>
              <a:pPr>
                <a:defRPr/>
              </a:pPr>
              <a:t>07.05.2016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1339A-8079-4896-96C3-2809D86049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E67C0-B21B-4A6E-9F1F-FC7079F079BE}" type="datetimeFigureOut">
              <a:rPr lang="ru-RU"/>
              <a:pPr>
                <a:defRPr/>
              </a:pPr>
              <a:t>07.05.2016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C78A9-FE11-447B-A0E9-218CA37C4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5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5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1FDD6-FCA7-44B0-9F01-E8FA4E42A283}" type="datetimeFigureOut">
              <a:rPr lang="ru-RU"/>
              <a:pPr>
                <a:defRPr/>
              </a:pPr>
              <a:t>07.05.2016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0E460-AD86-4369-940F-48D764E95C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95055" y="274411"/>
            <a:ext cx="8915892" cy="585220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5E5D8-6BB5-493A-88AD-5949E3441292}" type="datetimeFigureOut">
              <a:rPr lang="ru-RU"/>
              <a:pPr>
                <a:defRPr/>
              </a:pPr>
              <a:t>07.05.2016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67F80-09C2-4062-85B8-39C16B1EF4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53744"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9E515CF-B9A1-464A-862F-9F5A2ECB4DDA}" type="datetimeFigureOut">
              <a:rPr lang="ru-RU"/>
              <a:pPr>
                <a:defRPr/>
              </a:pPr>
              <a:t>07.05.2016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53744"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53744"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A21797D-5A96-4DDC-81E0-847A582501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53744"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79B665A-2DE3-45FC-B672-2055FF3447D9}" type="datetimeFigureOut">
              <a:rPr lang="ru-RU"/>
              <a:pPr>
                <a:defRPr/>
              </a:pPr>
              <a:t>07.05.2016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53744"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53744"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6543314-4079-4567-A810-488E0856B1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6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9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8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367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6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5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4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3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2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53744"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095C39F-9468-4AE3-8027-6B7F2986739E}" type="datetimeFigureOut">
              <a:rPr lang="ru-RU"/>
              <a:pPr>
                <a:defRPr/>
              </a:pPr>
              <a:t>07.05.2016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53744"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53744"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DF802B5-B3D1-45A8-B6E1-AD6F18DCE4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53744"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7479DF5-D75C-4055-B78F-EDEE7BF0F655}" type="datetimeFigureOut">
              <a:rPr lang="ru-RU"/>
              <a:pPr>
                <a:defRPr/>
              </a:pPr>
              <a:t>07.05.2016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53744"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53744"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E12C47A-B568-4FFE-BAE3-231BE02013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53744"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E74F3B7-0E0A-48AC-AA24-767EC7EF2F4E}" type="datetimeFigureOut">
              <a:rPr lang="ru-RU"/>
              <a:pPr>
                <a:defRPr/>
              </a:pPr>
              <a:t>07.05.2016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53744"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53744"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F0FFDCB-1B0F-46A8-B42D-657BBC1FB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53744"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2D75B20-4409-4267-9E9D-DEEA34508233}" type="datetimeFigureOut">
              <a:rPr lang="ru-RU"/>
              <a:pPr>
                <a:defRPr/>
              </a:pPr>
              <a:t>07.05.2016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53744"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53744"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BCA8115-599D-4A86-A4C0-C9AA78E0CE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53744"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F85D7AF-1FA7-4E3D-851B-19171EBAF1D5}" type="datetimeFigureOut">
              <a:rPr lang="ru-RU"/>
              <a:pPr>
                <a:defRPr/>
              </a:pPr>
              <a:t>07.05.2016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53744"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53744"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61D9258-4C8E-4AB5-9450-759FB0E438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4CDDC-FFF1-481E-95AB-570EFA3041EC}" type="datetimeFigureOut">
              <a:rPr lang="ru-RU"/>
              <a:pPr>
                <a:defRPr/>
              </a:pPr>
              <a:t>07.05.2016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74EF1-E618-43EE-AB32-4A3667348B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3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53744"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1DE3E55-9283-405F-AD99-5E1C8F14836D}" type="datetimeFigureOut">
              <a:rPr lang="ru-RU"/>
              <a:pPr>
                <a:defRPr/>
              </a:pPr>
              <a:t>07.05.2016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53744"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53744"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9562FC6-4B7D-41E9-815C-F971359DCD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400"/>
            </a:lvl1pPr>
            <a:lvl2pPr marL="478908" indent="0">
              <a:buNone/>
              <a:defRPr sz="2900"/>
            </a:lvl2pPr>
            <a:lvl3pPr marL="957816" indent="0">
              <a:buNone/>
              <a:defRPr sz="2500"/>
            </a:lvl3pPr>
            <a:lvl4pPr marL="1436724" indent="0">
              <a:buNone/>
              <a:defRPr sz="2100"/>
            </a:lvl4pPr>
            <a:lvl5pPr marL="1915631" indent="0">
              <a:buNone/>
              <a:defRPr sz="2100"/>
            </a:lvl5pPr>
            <a:lvl6pPr marL="2394539" indent="0">
              <a:buNone/>
              <a:defRPr sz="2100"/>
            </a:lvl6pPr>
            <a:lvl7pPr marL="2873447" indent="0">
              <a:buNone/>
              <a:defRPr sz="2100"/>
            </a:lvl7pPr>
            <a:lvl8pPr marL="3352355" indent="0">
              <a:buNone/>
              <a:defRPr sz="2100"/>
            </a:lvl8pPr>
            <a:lvl9pPr marL="3831263" indent="0">
              <a:buNone/>
              <a:defRPr sz="21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53744"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C133927-3C8E-4F30-99AF-3A0FFCD557FB}" type="datetimeFigureOut">
              <a:rPr lang="ru-RU"/>
              <a:pPr>
                <a:defRPr/>
              </a:pPr>
              <a:t>07.05.2016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53744"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53744"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9A05320-6211-4D11-A8ED-852F609267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53744"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E57E9A4-7235-4F76-9501-0A41C9A99A4A}" type="datetimeFigureOut">
              <a:rPr lang="ru-RU"/>
              <a:pPr>
                <a:defRPr/>
              </a:pPr>
              <a:t>07.05.2016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53744"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53744"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72CBC34-DF1C-4790-9C31-51280ADDF2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53744"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80F78C7-0D98-4701-9BD0-62F5177AE86B}" type="datetimeFigureOut">
              <a:rPr lang="ru-RU"/>
              <a:pPr>
                <a:defRPr/>
              </a:pPr>
              <a:t>07.05.2016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53744"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53744"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155F7B3-EE7E-43B9-8703-0BB20A6DA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6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62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358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44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31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17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03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289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22CA5-C778-47C5-8B7D-F92E6A8738B8}" type="datetimeFigureOut">
              <a:rPr lang="ru-RU"/>
              <a:pPr>
                <a:defRPr/>
              </a:pPr>
              <a:t>07.05.2016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CC5CE-B647-4C5A-846D-A4B1A82384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E775C-E97F-4F0F-8D7A-D09CA91D1C25}" type="datetimeFigureOut">
              <a:rPr lang="ru-RU"/>
              <a:pPr>
                <a:defRPr/>
              </a:pPr>
              <a:t>07.05.2016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DEC4D-A219-4C94-A010-D019F8E0F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621" indent="0">
              <a:buNone/>
              <a:defRPr sz="2100" b="1"/>
            </a:lvl2pPr>
            <a:lvl3pPr marL="957240" indent="0">
              <a:buNone/>
              <a:defRPr sz="1900" b="1"/>
            </a:lvl3pPr>
            <a:lvl4pPr marL="1435860" indent="0">
              <a:buNone/>
              <a:defRPr sz="1600" b="1"/>
            </a:lvl4pPr>
            <a:lvl5pPr marL="1914481" indent="0">
              <a:buNone/>
              <a:defRPr sz="1600" b="1"/>
            </a:lvl5pPr>
            <a:lvl6pPr marL="2393100" indent="0">
              <a:buNone/>
              <a:defRPr sz="1600" b="1"/>
            </a:lvl6pPr>
            <a:lvl7pPr marL="2871722" indent="0">
              <a:buNone/>
              <a:defRPr sz="1600" b="1"/>
            </a:lvl7pPr>
            <a:lvl8pPr marL="3350342" indent="0">
              <a:buNone/>
              <a:defRPr sz="1600" b="1"/>
            </a:lvl8pPr>
            <a:lvl9pPr marL="38289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621" indent="0">
              <a:buNone/>
              <a:defRPr sz="2100" b="1"/>
            </a:lvl2pPr>
            <a:lvl3pPr marL="957240" indent="0">
              <a:buNone/>
              <a:defRPr sz="1900" b="1"/>
            </a:lvl3pPr>
            <a:lvl4pPr marL="1435860" indent="0">
              <a:buNone/>
              <a:defRPr sz="1600" b="1"/>
            </a:lvl4pPr>
            <a:lvl5pPr marL="1914481" indent="0">
              <a:buNone/>
              <a:defRPr sz="1600" b="1"/>
            </a:lvl5pPr>
            <a:lvl6pPr marL="2393100" indent="0">
              <a:buNone/>
              <a:defRPr sz="1600" b="1"/>
            </a:lvl6pPr>
            <a:lvl7pPr marL="2871722" indent="0">
              <a:buNone/>
              <a:defRPr sz="1600" b="1"/>
            </a:lvl7pPr>
            <a:lvl8pPr marL="3350342" indent="0">
              <a:buNone/>
              <a:defRPr sz="1600" b="1"/>
            </a:lvl8pPr>
            <a:lvl9pPr marL="38289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D6D92-A686-4050-8254-63FD5CF538FC}" type="datetimeFigureOut">
              <a:rPr lang="ru-RU"/>
              <a:pPr>
                <a:defRPr/>
              </a:pPr>
              <a:t>07.05.2016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CA21A-8A13-49A3-BDB2-B9F5F8953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DD8E2-9393-4D76-B0DE-21DDDF309760}" type="datetimeFigureOut">
              <a:rPr lang="ru-RU"/>
              <a:pPr>
                <a:defRPr/>
              </a:pPr>
              <a:t>07.05.2016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BFDEF-5A26-452A-93A2-DD70AB4B5C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CF430-F636-4317-BE03-34FD07573C4A}" type="datetimeFigureOut">
              <a:rPr lang="ru-RU"/>
              <a:pPr>
                <a:defRPr/>
              </a:pPr>
              <a:t>07.05.2016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F762F-B7C1-4FF0-BB17-63C8858D6F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3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621" indent="0">
              <a:buNone/>
              <a:defRPr sz="1300"/>
            </a:lvl2pPr>
            <a:lvl3pPr marL="957240" indent="0">
              <a:buNone/>
              <a:defRPr sz="1000"/>
            </a:lvl3pPr>
            <a:lvl4pPr marL="1435860" indent="0">
              <a:buNone/>
              <a:defRPr sz="1000"/>
            </a:lvl4pPr>
            <a:lvl5pPr marL="1914481" indent="0">
              <a:buNone/>
              <a:defRPr sz="1000"/>
            </a:lvl5pPr>
            <a:lvl6pPr marL="2393100" indent="0">
              <a:buNone/>
              <a:defRPr sz="1000"/>
            </a:lvl6pPr>
            <a:lvl7pPr marL="2871722" indent="0">
              <a:buNone/>
              <a:defRPr sz="1000"/>
            </a:lvl7pPr>
            <a:lvl8pPr marL="3350342" indent="0">
              <a:buNone/>
              <a:defRPr sz="1000"/>
            </a:lvl8pPr>
            <a:lvl9pPr marL="38289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C784B-D5CC-4B98-BBFF-E8F4FE9FC7A0}" type="datetimeFigureOut">
              <a:rPr lang="ru-RU"/>
              <a:pPr>
                <a:defRPr/>
              </a:pPr>
              <a:t>07.05.2016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F2839-9C3F-4E8D-92AF-1E85CB74A7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lIns="95722" tIns="47862" rIns="95722" bIns="47862" rtlCol="0">
            <a:normAutofit/>
          </a:bodyPr>
          <a:lstStyle>
            <a:lvl1pPr marL="0" indent="0">
              <a:buNone/>
              <a:defRPr sz="3400"/>
            </a:lvl1pPr>
            <a:lvl2pPr marL="478621" indent="0">
              <a:buNone/>
              <a:defRPr sz="2900"/>
            </a:lvl2pPr>
            <a:lvl3pPr marL="957240" indent="0">
              <a:buNone/>
              <a:defRPr sz="2500"/>
            </a:lvl3pPr>
            <a:lvl4pPr marL="1435860" indent="0">
              <a:buNone/>
              <a:defRPr sz="2100"/>
            </a:lvl4pPr>
            <a:lvl5pPr marL="1914481" indent="0">
              <a:buNone/>
              <a:defRPr sz="2100"/>
            </a:lvl5pPr>
            <a:lvl6pPr marL="2393100" indent="0">
              <a:buNone/>
              <a:defRPr sz="2100"/>
            </a:lvl6pPr>
            <a:lvl7pPr marL="2871722" indent="0">
              <a:buNone/>
              <a:defRPr sz="2100"/>
            </a:lvl7pPr>
            <a:lvl8pPr marL="3350342" indent="0">
              <a:buNone/>
              <a:defRPr sz="2100"/>
            </a:lvl8pPr>
            <a:lvl9pPr marL="3828961" indent="0">
              <a:buNone/>
              <a:defRPr sz="21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621" indent="0">
              <a:buNone/>
              <a:defRPr sz="1300"/>
            </a:lvl2pPr>
            <a:lvl3pPr marL="957240" indent="0">
              <a:buNone/>
              <a:defRPr sz="1000"/>
            </a:lvl3pPr>
            <a:lvl4pPr marL="1435860" indent="0">
              <a:buNone/>
              <a:defRPr sz="1000"/>
            </a:lvl4pPr>
            <a:lvl5pPr marL="1914481" indent="0">
              <a:buNone/>
              <a:defRPr sz="1000"/>
            </a:lvl5pPr>
            <a:lvl6pPr marL="2393100" indent="0">
              <a:buNone/>
              <a:defRPr sz="1000"/>
            </a:lvl6pPr>
            <a:lvl7pPr marL="2871722" indent="0">
              <a:buNone/>
              <a:defRPr sz="1000"/>
            </a:lvl7pPr>
            <a:lvl8pPr marL="3350342" indent="0">
              <a:buNone/>
              <a:defRPr sz="1000"/>
            </a:lvl8pPr>
            <a:lvl9pPr marL="38289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D6859-C071-482C-9196-F74903DE44C6}" type="datetimeFigureOut">
              <a:rPr lang="ru-RU"/>
              <a:pPr>
                <a:defRPr/>
              </a:pPr>
              <a:t>07.05.2016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1173E-EB4B-4E87-A713-C728E65CC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3" tIns="47857" rIns="95713" bIns="4785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2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3" tIns="47857" rIns="95713" bIns="478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95300" y="6356352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3" tIns="47857" rIns="95713" bIns="47857" numCol="1" anchor="ctr" anchorCtr="0" compatLnSpc="1">
            <a:prstTxWarp prst="textNoShape">
              <a:avLst/>
            </a:prstTxWarp>
          </a:bodyPr>
          <a:lstStyle>
            <a:lvl1pPr defTabSz="953744">
              <a:defRPr sz="1300">
                <a:solidFill>
                  <a:srgbClr val="898989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0E8232B-A2DA-43AF-8AAB-E1D00DEE79AD}" type="datetimeFigureOut">
              <a:rPr lang="ru-RU"/>
              <a:pPr>
                <a:defRPr/>
              </a:pPr>
              <a:t>07.05.2016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384550" y="6356352"/>
            <a:ext cx="31369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3" tIns="47857" rIns="95713" bIns="47857" numCol="1" anchor="ctr" anchorCtr="0" compatLnSpc="1">
            <a:prstTxWarp prst="textNoShape">
              <a:avLst/>
            </a:prstTxWarp>
          </a:bodyPr>
          <a:lstStyle>
            <a:lvl1pPr algn="ctr" defTabSz="953744">
              <a:defRPr sz="1300">
                <a:solidFill>
                  <a:srgbClr val="898989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7099300" y="6356352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3" tIns="47857" rIns="95713" bIns="47857" numCol="1" anchor="ctr" anchorCtr="0" compatLnSpc="1">
            <a:prstTxWarp prst="textNoShape">
              <a:avLst/>
            </a:prstTxWarp>
          </a:bodyPr>
          <a:lstStyle>
            <a:lvl1pPr algn="r" defTabSz="953744">
              <a:defRPr sz="1300">
                <a:solidFill>
                  <a:srgbClr val="898989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4774031-2120-42E6-9CA9-C43CE2E409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52500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defTabSz="952500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imes New Roman" pitchFamily="18" charset="0"/>
        </a:defRPr>
      </a:lvl2pPr>
      <a:lvl3pPr algn="ctr" defTabSz="952500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imes New Roman" pitchFamily="18" charset="0"/>
        </a:defRPr>
      </a:lvl3pPr>
      <a:lvl4pPr algn="ctr" defTabSz="952500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imes New Roman" pitchFamily="18" charset="0"/>
        </a:defRPr>
      </a:lvl4pPr>
      <a:lvl5pPr algn="ctr" defTabSz="952500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imes New Roman" pitchFamily="18" charset="0"/>
        </a:defRPr>
      </a:lvl5pPr>
      <a:lvl6pPr marL="478677" algn="ctr" defTabSz="955694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6pPr>
      <a:lvl7pPr marL="957356" algn="ctr" defTabSz="955694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7pPr>
      <a:lvl8pPr marL="1436033" algn="ctr" defTabSz="955694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8pPr>
      <a:lvl9pPr marL="1914712" algn="ctr" defTabSz="955694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9pPr>
    </p:titleStyle>
    <p:bodyStyle>
      <a:lvl1pPr marL="354013" indent="-354013" algn="l" defTabSz="9525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71525" indent="-292100" algn="l" defTabSz="9525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90625" indent="-233363" algn="l" defTabSz="9525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68463" indent="-233363" algn="l" defTabSz="9525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149475" indent="-233363" algn="l" defTabSz="9525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632410" indent="-239310" algn="l" defTabSz="9572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1031" indent="-239310" algn="l" defTabSz="9572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89653" indent="-239310" algn="l" defTabSz="9572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68272" indent="-239310" algn="l" defTabSz="9572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621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240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5860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4481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3100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1722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0342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28961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2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2D57836-5176-4006-B760-E067B27FCEAE}" type="datetimeFigureOut">
              <a:rPr lang="ru-RU"/>
              <a:pPr>
                <a:defRPr/>
              </a:pPr>
              <a:t>07.05.2016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A2431C7-3A4B-4E30-B348-BF9782E1C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57263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2pPr>
      <a:lvl3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3pPr>
      <a:lvl4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4pPr>
      <a:lvl5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5pPr>
      <a:lvl6pPr marL="457200" algn="ctr" defTabSz="957263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6pPr>
      <a:lvl7pPr marL="914400" algn="ctr" defTabSz="957263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7pPr>
      <a:lvl8pPr marL="1371600" algn="ctr" defTabSz="957263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8pPr>
      <a:lvl9pPr marL="1828800" algn="ctr" defTabSz="957263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9pPr>
    </p:titleStyle>
    <p:bodyStyle>
      <a:lvl1pPr marL="358775" indent="-358775" algn="l" defTabSz="9572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7875" indent="-298450" algn="l" defTabSz="9572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6975" indent="-238125" algn="l" defTabSz="9572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4813" indent="-238125" algn="l" defTabSz="9572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4238" indent="-238125" algn="l" defTabSz="9572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993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01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09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717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заставка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4"/>
          <p:cNvSpPr txBox="1">
            <a:spLocks/>
          </p:cNvSpPr>
          <p:nvPr/>
        </p:nvSpPr>
        <p:spPr bwMode="auto">
          <a:xfrm>
            <a:off x="0" y="635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5713" tIns="47857" rIns="95713" bIns="47857" anchor="ctr"/>
          <a:lstStyle>
            <a:lvl1pPr defTabSz="11541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1541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1541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1541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1541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154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154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154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154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ПАСПОРТ ОБЪЕКТА</a:t>
            </a:r>
          </a:p>
          <a:p>
            <a:pPr algn="ctr" eaLnBrk="1" hangingPunct="1">
              <a:defRPr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МИНИСТЕРСТВА ОБРАЗОВАНИЯ РД</a:t>
            </a:r>
          </a:p>
          <a:p>
            <a:pPr algn="ctr" eaLnBrk="1" hangingPunct="1">
              <a:defRPr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ГКОУ «БУДЕНОВСКАЯ  ООШ  АХВАХСКОГО РАЙОНА »</a:t>
            </a:r>
          </a:p>
          <a:p>
            <a:pPr algn="ctr" eaLnBrk="1" hangingPunct="1">
              <a:defRPr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368035  РД  Хасавюртовский район с. Буденовка.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2" y="5529264"/>
            <a:ext cx="29824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за отработку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Гаджиев Магомед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Далгатович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Моб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.: </a:t>
            </a:r>
          </a:p>
        </p:txBody>
      </p:sp>
      <p:sp>
        <p:nvSpPr>
          <p:cNvPr id="27652" name="Прямоугольник 8"/>
          <p:cNvSpPr>
            <a:spLocks noChangeArrowheads="1"/>
          </p:cNvSpPr>
          <p:nvPr/>
        </p:nvSpPr>
        <p:spPr bwMode="auto">
          <a:xfrm>
            <a:off x="631825" y="6021389"/>
            <a:ext cx="16674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/>
              <a:t>8 963 413 47 14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73" name="Group 33"/>
          <p:cNvGraphicFramePr>
            <a:graphicFrameLocks noGrp="1"/>
          </p:cNvGraphicFramePr>
          <p:nvPr/>
        </p:nvGraphicFramePr>
        <p:xfrm>
          <a:off x="-15874" y="981075"/>
          <a:ext cx="9921875" cy="5961680"/>
        </p:xfrm>
        <a:graphic>
          <a:graphicData uri="http://schemas.openxmlformats.org/drawingml/2006/table">
            <a:tbl>
              <a:tblPr/>
              <a:tblGrid>
                <a:gridCol w="704850"/>
                <a:gridCol w="5692775"/>
                <a:gridCol w="3524250"/>
              </a:tblGrid>
              <a:tr h="63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</a:p>
                  </a:txBody>
                  <a:tcPr marL="99052" marR="99052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99052" marR="99052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99052" marR="99052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 здания</a:t>
                      </a: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</a:p>
                  </a:txBody>
                  <a:tcPr marL="99052" marR="99052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огнестойкости зданий</a:t>
                      </a: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степень огнестойкости</a:t>
                      </a:r>
                    </a:p>
                  </a:txBody>
                  <a:tcPr marL="99052" marR="99052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находящихся людей в здании: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дневное время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ночное время</a:t>
                      </a: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педагогический и технический персонал -21       чел.  учащихся - 86чел.;                                                             чел. – 1 (сторож) </a:t>
                      </a:r>
                    </a:p>
                  </a:txBody>
                  <a:tcPr marL="99052" marR="99052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7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и конструктивные особенности здания: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этажность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высота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размеры (геометрические)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 подвала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чердака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тех. этажа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                          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этажное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2,80 метров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35,06 х 12,87 метров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28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конструкции: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Наружные стены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Перегородки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мин. (потеря огнестойкости)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(умереннопожароопасные)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мин. (потеря несущей стойкости)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(умереннопожароопасные)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350"/>
            <a:ext cx="9906000" cy="900113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/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ГКОУ «БУДЕНОВСКАЯ ООШ АХВАХСКОГО РАЙОНА»</a:t>
            </a:r>
          </a:p>
          <a:p>
            <a:pPr algn="ctr" eaLnBrk="1" hangingPunct="1">
              <a:defRPr/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22"/>
          <p:cNvGraphicFramePr>
            <a:graphicFrameLocks noGrp="1"/>
          </p:cNvGraphicFramePr>
          <p:nvPr/>
        </p:nvGraphicFramePr>
        <p:xfrm>
          <a:off x="96839" y="1000125"/>
          <a:ext cx="9713461" cy="5765920"/>
        </p:xfrm>
        <a:graphic>
          <a:graphicData uri="http://schemas.openxmlformats.org/drawingml/2006/table">
            <a:tbl>
              <a:tblPr/>
              <a:tblGrid>
                <a:gridCol w="608433"/>
                <a:gridCol w="5688632"/>
                <a:gridCol w="3416396"/>
              </a:tblGrid>
              <a:tr h="629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</a:p>
                  </a:txBody>
                  <a:tcPr marL="70761" marR="70761" marT="32652" marB="32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70761" marR="70761" marT="32652" marB="32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70761" marR="70761" marT="32652" marB="32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10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5.1.5</a:t>
                      </a:r>
                    </a:p>
                  </a:txBody>
                  <a:tcPr marL="70761" marR="70761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Перекрытия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Лестничные клетки</a:t>
                      </a:r>
                    </a:p>
                  </a:txBody>
                  <a:tcPr marL="70761" marR="70761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мин. (потеря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целостнотсти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мин. (потеря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целостнотсти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70761" marR="70761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35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761" marR="70761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материалы: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Перегородки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Перекрытия</a:t>
                      </a:r>
                    </a:p>
                  </a:txBody>
                  <a:tcPr marL="70761" marR="70761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умеренногорючие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умереннораспространяемые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761" marR="70761" marT="32652" marB="32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350"/>
            <a:ext cx="9906000" cy="900113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/>
          </a:extLst>
        </p:spPr>
        <p:txBody>
          <a:bodyPr lIns="82592" tIns="41297" rIns="82592" bIns="41297" anchor="ctr"/>
          <a:lstStyle/>
          <a:p>
            <a:pPr algn="ctr" defTabSz="1543050">
              <a:defRPr/>
            </a:pPr>
            <a:r>
              <a:rPr lang="ru-RU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defTabSz="1543050">
              <a:defRPr/>
            </a:pPr>
            <a:r>
              <a:rPr lang="ru-RU" sz="16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ГКОУ «Буденовская ООШ Ахвахского района»</a:t>
            </a:r>
          </a:p>
          <a:p>
            <a:pPr algn="ctr" defTabSz="1543050">
              <a:defRPr/>
            </a:pPr>
            <a:r>
              <a:rPr lang="ru-RU" sz="15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73" name="Group 37"/>
          <p:cNvGraphicFramePr>
            <a:graphicFrameLocks noGrp="1"/>
          </p:cNvGraphicFramePr>
          <p:nvPr/>
        </p:nvGraphicFramePr>
        <p:xfrm>
          <a:off x="71439" y="987427"/>
          <a:ext cx="9753600" cy="5810251"/>
        </p:xfrm>
        <a:graphic>
          <a:graphicData uri="http://schemas.openxmlformats.org/drawingml/2006/table">
            <a:tbl>
              <a:tblPr/>
              <a:tblGrid>
                <a:gridCol w="612775"/>
                <a:gridCol w="5730875"/>
                <a:gridCol w="3409950"/>
              </a:tblGrid>
              <a:tr h="654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</a:p>
                  </a:txBody>
                  <a:tcPr marL="99057" marR="99057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99057" marR="99057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99057" marR="99057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206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5.2.4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Лестничные клетки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нормальногорючие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умереннораспространяющие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Токсичность: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умеренноопасные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9057" marR="99057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и вид противопожарных преград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Пути эвакуации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Дверные и оконные проемы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Места отключения электроэнергии, вентиляции, дымоудаления.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Электроэнергия от электрощитовой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Газ – есть в котельном.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элементы опасности для людей при пожаре.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Отравление СО и продуктами разложения, воздействие высокой температуры, обрушение конструкций.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10.4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Противопожарное водоснабжение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количество пожарных водоемов, их емкость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пожарный водопровод, его вид, расход воды;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количество гидрантов;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наличие и количество внутренних пожарных кранов;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2(6 тонн)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350"/>
            <a:ext cx="9906000" cy="900113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/>
          </a:extLst>
        </p:spPr>
        <p:txBody>
          <a:bodyPr lIns="82592" tIns="41297" rIns="82592" bIns="41297" anchor="ctr"/>
          <a:lstStyle/>
          <a:p>
            <a:pPr algn="ctr" defTabSz="1543050">
              <a:defRPr/>
            </a:pPr>
            <a:r>
              <a:rPr lang="ru-RU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defTabSz="1543050"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ГКОУ «Буденовская ООШ Ахвахского района»</a:t>
            </a:r>
          </a:p>
          <a:p>
            <a:pPr algn="ctr" defTabSz="1543050">
              <a:defRPr/>
            </a:pPr>
            <a:r>
              <a:rPr lang="ru-RU" sz="15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26"/>
          <p:cNvGraphicFramePr>
            <a:graphicFrameLocks noGrp="1"/>
          </p:cNvGraphicFramePr>
          <p:nvPr/>
        </p:nvGraphicFramePr>
        <p:xfrm>
          <a:off x="63500" y="989013"/>
          <a:ext cx="9777601" cy="2486518"/>
        </p:xfrm>
        <a:graphic>
          <a:graphicData uri="http://schemas.openxmlformats.org/drawingml/2006/table">
            <a:tbl>
              <a:tblPr/>
              <a:tblGrid>
                <a:gridCol w="610357"/>
                <a:gridCol w="5686584"/>
                <a:gridCol w="3480660"/>
              </a:tblGrid>
              <a:tr h="6394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</a:p>
                  </a:txBody>
                  <a:tcPr marL="99057" marR="99057"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99057" marR="99057"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99057" marR="99057"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90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10.7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-тип соединения и диаметр внутренних пожарных кранов;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требуемый расход воды на нужды пожаротушения: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способы подачи воды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10,8 л/с.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автоцистерны и с установкой на пожарный водоем на территории школы.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0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Помещения с наличием взрывоопасных веществ и материалов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6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устройств автоматического пожаротушения и автоматической пожарной сигнализации 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Автоматическая пожарная сигнализация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«Гранит – 5».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Сигнал выведен на улицу. 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350"/>
            <a:ext cx="9906000" cy="900113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/>
          </a:extLst>
        </p:spPr>
        <p:txBody>
          <a:bodyPr lIns="82592" tIns="41297" rIns="82592" bIns="41297" anchor="ctr"/>
          <a:lstStyle/>
          <a:p>
            <a:pPr algn="ctr" defTabSz="1543050">
              <a:defRPr/>
            </a:pPr>
            <a:r>
              <a:rPr lang="ru-RU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defTabSz="1543050"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ГКОУ «Буденовская ООШ Ахвахского района»</a:t>
            </a:r>
          </a:p>
          <a:p>
            <a:pPr algn="ctr" defTabSz="1543050">
              <a:defRPr/>
            </a:pPr>
            <a:r>
              <a:rPr lang="ru-RU" sz="15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115" name="Group 83"/>
          <p:cNvGraphicFramePr>
            <a:graphicFrameLocks noGrp="1"/>
          </p:cNvGraphicFramePr>
          <p:nvPr/>
        </p:nvGraphicFramePr>
        <p:xfrm>
          <a:off x="128589" y="1022352"/>
          <a:ext cx="9648825" cy="5357815"/>
        </p:xfrm>
        <a:graphic>
          <a:graphicData uri="http://schemas.openxmlformats.org/drawingml/2006/table">
            <a:tbl>
              <a:tblPr/>
              <a:tblGrid>
                <a:gridCol w="603250"/>
                <a:gridCol w="2187575"/>
                <a:gridCol w="3178175"/>
                <a:gridCol w="3679825"/>
              </a:tblGrid>
              <a:tr h="528638">
                <a:tc>
                  <a:txBody>
                    <a:bodyPr/>
                    <a:lstStyle/>
                    <a:p>
                      <a:pPr marL="79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79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ПРОВЕРКИ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ПРОВЕРЯЮЩИЙ ОРГАН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ВЫНЕСЕННОЕ РЕШЕНИЕ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539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27.04.2015г. (Плановая)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ОНД по Хасавюртовскому району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УНД и ПР ГУ МЧС России по Р.Д.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Оборудовать системой и средствами противопожарной защиты объекта (Пожарная сигнализация).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412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Школу оборудовать каналом передачи информации автоматической пожарной сигнализации в пожарную часть.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Обеспечить огнезащитной обработкой (пропитка) горючих конструкций чердачного помещения школы.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350"/>
            <a:ext cx="9906000" cy="900113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/>
          </a:extLst>
        </p:spPr>
        <p:txBody>
          <a:bodyPr lIns="82592" tIns="41297" rIns="82592" bIns="41297" anchor="ctr"/>
          <a:lstStyle/>
          <a:p>
            <a:pPr algn="ctr" defTabSz="1543050">
              <a:defRPr/>
            </a:pPr>
            <a:r>
              <a:rPr lang="ru-RU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defTabSz="1543050"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ГКОУ «Буденовская ООШ Ахвахского района»</a:t>
            </a:r>
          </a:p>
          <a:p>
            <a:pPr algn="ctr" defTabSz="1543050">
              <a:defRPr/>
            </a:pPr>
            <a:r>
              <a:rPr lang="ru-RU" sz="15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(лист учёта проверки надзорными органами)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8092" y="214290"/>
            <a:ext cx="9429816" cy="6500858"/>
          </a:xfrm>
        </p:spPr>
        <p:txBody>
          <a:bodyPr/>
          <a:lstStyle/>
          <a:p>
            <a:pPr>
              <a:buNone/>
            </a:pPr>
            <a:r>
              <a:rPr lang="ru-RU" sz="1200" b="1" dirty="0" smtClean="0"/>
              <a:t>Зарегистрирована </a:t>
            </a:r>
          </a:p>
          <a:p>
            <a:pPr>
              <a:buNone/>
            </a:pPr>
            <a:r>
              <a:rPr lang="ru-RU" sz="1200" b="1" u="sng" dirty="0" smtClean="0"/>
              <a:t>Отделение надзорной деятельности</a:t>
            </a:r>
            <a:endParaRPr lang="ru-RU" sz="1200" b="1" dirty="0" smtClean="0"/>
          </a:p>
          <a:p>
            <a:pPr>
              <a:buNone/>
            </a:pPr>
            <a:r>
              <a:rPr lang="ru-RU" sz="1200" b="1" u="sng" dirty="0" smtClean="0"/>
              <a:t> по Хасавюртовскому району</a:t>
            </a:r>
            <a:endParaRPr lang="ru-RU" sz="1200" b="1" dirty="0" smtClean="0"/>
          </a:p>
          <a:p>
            <a:pPr>
              <a:buNone/>
            </a:pPr>
            <a:r>
              <a:rPr lang="ru-RU" sz="1200" b="1" u="sng" dirty="0" smtClean="0"/>
              <a:t>УНД  ПР ГУ МЧС России по Республике Дагестан</a:t>
            </a:r>
            <a:endParaRPr lang="ru-RU" sz="1200" b="1" dirty="0" smtClean="0"/>
          </a:p>
          <a:p>
            <a:pPr>
              <a:buNone/>
            </a:pPr>
            <a:r>
              <a:rPr lang="ru-RU" sz="1200" b="1" dirty="0" smtClean="0"/>
              <a:t>(Наименование органа Министерства Российской Федерации по делам</a:t>
            </a:r>
          </a:p>
          <a:p>
            <a:pPr>
              <a:buNone/>
            </a:pPr>
            <a:r>
              <a:rPr lang="ru-RU" sz="1200" b="1" dirty="0" smtClean="0"/>
              <a:t>гражданской обороны, чрезвычайным ситуациям и ликвидации</a:t>
            </a:r>
          </a:p>
          <a:p>
            <a:pPr>
              <a:buNone/>
            </a:pPr>
            <a:r>
              <a:rPr lang="ru-RU" sz="1200" b="1" dirty="0" smtClean="0"/>
              <a:t>последствий стихийных бедствий)</a:t>
            </a:r>
          </a:p>
          <a:p>
            <a:pPr>
              <a:buNone/>
            </a:pPr>
            <a:r>
              <a:rPr lang="ru-RU" sz="1200" b="1" u="sng" dirty="0" smtClean="0"/>
              <a:t>«  29   »    март                   2016г.</a:t>
            </a:r>
            <a:endParaRPr lang="ru-RU" sz="1200" b="1" dirty="0" smtClean="0"/>
          </a:p>
          <a:p>
            <a:pPr>
              <a:buNone/>
            </a:pPr>
            <a:r>
              <a:rPr lang="ru-RU" sz="1200" b="1" dirty="0" smtClean="0"/>
              <a:t> </a:t>
            </a:r>
          </a:p>
          <a:p>
            <a:pPr>
              <a:buNone/>
            </a:pPr>
            <a:r>
              <a:rPr lang="ru-RU" sz="1200" b="1" dirty="0" smtClean="0"/>
              <a:t> Регистрационный № 32254000028  ТО 00105_____</a:t>
            </a:r>
          </a:p>
          <a:p>
            <a:pPr algn="ctr">
              <a:buNone/>
            </a:pPr>
            <a:r>
              <a:rPr lang="ru-RU" sz="1200" dirty="0" smtClean="0"/>
              <a:t> </a:t>
            </a:r>
          </a:p>
          <a:p>
            <a:pPr algn="ctr">
              <a:buNone/>
            </a:pPr>
            <a:r>
              <a:rPr lang="ru-RU" sz="1200" dirty="0" smtClean="0"/>
              <a:t> </a:t>
            </a:r>
          </a:p>
          <a:p>
            <a:pPr algn="ctr">
              <a:buNone/>
            </a:pPr>
            <a:r>
              <a:rPr lang="ru-RU" sz="1200" b="1" dirty="0" smtClean="0"/>
              <a:t>ДЕКЛАРАЦИЯ</a:t>
            </a:r>
            <a:endParaRPr lang="ru-RU" sz="1200" dirty="0" smtClean="0"/>
          </a:p>
          <a:p>
            <a:pPr algn="ctr">
              <a:buNone/>
            </a:pPr>
            <a:r>
              <a:rPr lang="ru-RU" sz="1200" b="1" dirty="0" smtClean="0"/>
              <a:t>ПОЖАРНОЙ БЕЗОПАСНОСТИ</a:t>
            </a:r>
            <a:endParaRPr lang="ru-RU" sz="1200" dirty="0" smtClean="0"/>
          </a:p>
          <a:p>
            <a:r>
              <a:rPr lang="ru-RU" sz="1200" dirty="0" smtClean="0"/>
              <a:t> </a:t>
            </a:r>
          </a:p>
          <a:p>
            <a:r>
              <a:rPr lang="ru-RU" sz="1200" dirty="0" smtClean="0"/>
              <a:t>           Настоящая декларация составлена в отношении:</a:t>
            </a:r>
            <a:r>
              <a:rPr lang="ru-RU" sz="1200" u="sng" dirty="0" smtClean="0"/>
              <a:t> Государственного казённого общеобразовательного   учреждения  ГКОУ «Будёновская основная общеобразовательная школа </a:t>
            </a:r>
            <a:r>
              <a:rPr lang="ru-RU" sz="1200" u="sng" dirty="0" err="1" smtClean="0"/>
              <a:t>Ахвахского</a:t>
            </a:r>
            <a:r>
              <a:rPr lang="ru-RU" sz="1200" u="sng" dirty="0" smtClean="0"/>
              <a:t> района», (ГКОУ « Будёновская ООШ </a:t>
            </a:r>
            <a:r>
              <a:rPr lang="ru-RU" sz="1200" u="sng" dirty="0" err="1" smtClean="0"/>
              <a:t>Ахвахского</a:t>
            </a:r>
            <a:r>
              <a:rPr lang="ru-RU" sz="1200" u="sng" dirty="0" smtClean="0"/>
              <a:t> района»). Класс функциональной пожарной опасности –  Ф 4.1	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1200" dirty="0" smtClean="0"/>
          </a:p>
          <a:p>
            <a:r>
              <a:rPr lang="ru-RU" sz="1200" dirty="0" smtClean="0"/>
              <a:t>(Указывается организационно-правовая форма юридического лица или фамилия, имя, отчество физического лица, которому принадлежит объект защиты, функциональное назначение, полное и сокращенное наименование (в случае, если имеется), в том числе фирменное наименование объекта защиты)</a:t>
            </a:r>
          </a:p>
          <a:p>
            <a:r>
              <a:rPr lang="ru-RU" sz="1200" dirty="0" smtClean="0"/>
              <a:t>       Основной    государственный   регистрационный   номер   записи   о государственной регистрации юридического лица: </a:t>
            </a:r>
            <a:r>
              <a:rPr lang="ru-RU" sz="1200" u="sng" dirty="0" smtClean="0"/>
              <a:t>1040501764302</a:t>
            </a:r>
            <a:endParaRPr lang="ru-RU" sz="1200" dirty="0" smtClean="0"/>
          </a:p>
          <a:p>
            <a:r>
              <a:rPr lang="ru-RU" sz="1200" dirty="0" smtClean="0"/>
              <a:t>       Идентификационный номер налогоплательщика: </a:t>
            </a:r>
            <a:r>
              <a:rPr lang="ru-RU" sz="1200" u="sng" dirty="0" smtClean="0"/>
              <a:t>0534029768</a:t>
            </a:r>
            <a:endParaRPr lang="ru-RU" sz="1200" dirty="0" smtClean="0"/>
          </a:p>
          <a:p>
            <a:r>
              <a:rPr lang="ru-RU" sz="1200" dirty="0" smtClean="0"/>
              <a:t> Место нахождения объекта защиты:  </a:t>
            </a:r>
            <a:r>
              <a:rPr lang="ru-RU" sz="1200" u="sng" dirty="0" smtClean="0"/>
              <a:t> Республика Дагестан, Хасавюртовский район,     </a:t>
            </a:r>
            <a:endParaRPr lang="ru-RU" sz="1200" dirty="0" smtClean="0"/>
          </a:p>
          <a:p>
            <a:r>
              <a:rPr lang="ru-RU" sz="1200" dirty="0" smtClean="0"/>
              <a:t>                                                                                                              (Указывается адрес фактического места нахождения объекта защиты)</a:t>
            </a:r>
          </a:p>
          <a:p>
            <a:r>
              <a:rPr lang="ru-RU" sz="1200" u="sng" dirty="0" smtClean="0"/>
              <a:t>с. Будёновка. </a:t>
            </a:r>
            <a:endParaRPr lang="ru-RU" sz="1200" dirty="0" smtClean="0"/>
          </a:p>
          <a:p>
            <a:r>
              <a:rPr lang="ru-RU" sz="1200" dirty="0" smtClean="0"/>
              <a:t>                                                                              </a:t>
            </a:r>
          </a:p>
          <a:p>
            <a:r>
              <a:rPr lang="ru-RU" sz="1200" dirty="0" smtClean="0"/>
              <a:t>       Почтовый  и электронный адреса, телефон, факс юридического лица и объекта защиты: </a:t>
            </a:r>
            <a:r>
              <a:rPr lang="ru-RU" sz="1200" u="sng" dirty="0" smtClean="0"/>
              <a:t>  Республика Дагестан, Хасавюртовский район, </a:t>
            </a:r>
            <a:r>
              <a:rPr lang="ru-RU" sz="1200" u="sng" dirty="0" err="1" smtClean="0"/>
              <a:t>п</a:t>
            </a:r>
            <a:r>
              <a:rPr lang="ru-RU" sz="1200" u="sng" dirty="0" smtClean="0"/>
              <a:t>/о </a:t>
            </a:r>
            <a:r>
              <a:rPr lang="ru-RU" sz="1200" u="sng" dirty="0" err="1" smtClean="0"/>
              <a:t>Чагаротар</a:t>
            </a:r>
            <a:r>
              <a:rPr lang="ru-RU" sz="1200" u="sng" dirty="0" smtClean="0"/>
              <a:t> к. Будёновка, телефон, факс и        е</a:t>
            </a:r>
            <a:r>
              <a:rPr lang="ru-RU" sz="1200" b="1" u="sng" dirty="0" smtClean="0"/>
              <a:t>-</a:t>
            </a:r>
            <a:r>
              <a:rPr lang="en-US" sz="1200" u="sng" dirty="0" smtClean="0"/>
              <a:t>mail</a:t>
            </a:r>
            <a:r>
              <a:rPr lang="ru-RU" sz="1200" u="sng" dirty="0" smtClean="0"/>
              <a:t>: отсутствует.		  </a:t>
            </a:r>
            <a:endParaRPr lang="ru-RU" sz="1200" dirty="0" smtClean="0"/>
          </a:p>
          <a:p>
            <a:endParaRPr lang="ru-RU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8092" y="142852"/>
            <a:ext cx="9501254" cy="6572296"/>
          </a:xfrm>
        </p:spPr>
        <p:txBody>
          <a:bodyPr/>
          <a:lstStyle/>
          <a:p>
            <a:pPr>
              <a:buNone/>
            </a:pPr>
            <a:r>
              <a:rPr lang="ru-RU" sz="1100" dirty="0" smtClean="0"/>
              <a:t>N </a:t>
            </a:r>
            <a:r>
              <a:rPr lang="ru-RU" sz="1100" dirty="0" err="1" smtClean="0"/>
              <a:t>п</a:t>
            </a:r>
            <a:r>
              <a:rPr lang="ru-RU" sz="1100" dirty="0" smtClean="0"/>
              <a:t>/</a:t>
            </a:r>
            <a:r>
              <a:rPr lang="ru-RU" sz="1100" dirty="0" err="1" smtClean="0"/>
              <a:t>п</a:t>
            </a:r>
            <a:endParaRPr lang="ru-RU" sz="1100" dirty="0" smtClean="0"/>
          </a:p>
          <a:p>
            <a:pPr>
              <a:buNone/>
            </a:pPr>
            <a:r>
              <a:rPr lang="ru-RU" sz="1100" dirty="0" smtClean="0"/>
              <a:t>Наименование раздела</a:t>
            </a:r>
          </a:p>
          <a:p>
            <a:pPr>
              <a:buNone/>
            </a:pPr>
            <a:r>
              <a:rPr lang="ru-RU" sz="1100" dirty="0" smtClean="0"/>
              <a:t>1</a:t>
            </a:r>
          </a:p>
          <a:p>
            <a:pPr>
              <a:buNone/>
            </a:pPr>
            <a:r>
              <a:rPr lang="ru-RU" sz="1100" dirty="0" smtClean="0"/>
              <a:t>2</a:t>
            </a:r>
          </a:p>
          <a:p>
            <a:pPr>
              <a:buNone/>
            </a:pPr>
            <a:r>
              <a:rPr lang="en-US" sz="1100" b="1" dirty="0" smtClean="0"/>
              <a:t>I</a:t>
            </a:r>
            <a:r>
              <a:rPr lang="ru-RU" sz="1100" b="1" dirty="0" smtClean="0"/>
              <a:t>.</a:t>
            </a:r>
            <a:endParaRPr lang="ru-RU" sz="1100" dirty="0" smtClean="0"/>
          </a:p>
          <a:p>
            <a:pPr>
              <a:buNone/>
            </a:pPr>
            <a:r>
              <a:rPr lang="ru-RU" sz="1100" b="1" u="sng" dirty="0" smtClean="0"/>
              <a:t>Оценка пожарного риска*, обеспеченного на объекте защиты </a:t>
            </a:r>
            <a:endParaRPr lang="ru-RU" sz="1100" dirty="0" smtClean="0"/>
          </a:p>
          <a:p>
            <a:pPr>
              <a:buNone/>
            </a:pPr>
            <a:r>
              <a:rPr lang="ru-RU" sz="1100" u="sng" dirty="0" smtClean="0"/>
              <a:t>В связи с вводом объекта до вступления в силу Федерального закона от 22 июля 2008 года № 123-ФЗ «Технический регламент о требованиях пожарной безопасности» оценка пожарного риска не проводилась.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>                  (Заполняется, если проводился расчет риска. В разделе указываются расчетные значения уровня пожарного риска и допустимые значения уровня пожарного риска, а также комплекс выполняемых  инженерно-технических и организационных мероприятий для обеспечения допустимого значения уровня пожарного риска).</a:t>
            </a:r>
          </a:p>
          <a:p>
            <a:pPr>
              <a:buNone/>
            </a:pPr>
            <a:r>
              <a:rPr lang="en-US" sz="1100" b="1" dirty="0" smtClean="0"/>
              <a:t>II</a:t>
            </a:r>
            <a:r>
              <a:rPr lang="ru-RU" sz="1100" b="1" dirty="0" smtClean="0"/>
              <a:t>.</a:t>
            </a:r>
            <a:endParaRPr lang="ru-RU" sz="1100" dirty="0" smtClean="0"/>
          </a:p>
          <a:p>
            <a:pPr>
              <a:buNone/>
            </a:pPr>
            <a:r>
              <a:rPr lang="ru-RU" sz="1100" b="1" u="sng" dirty="0" smtClean="0"/>
              <a:t>Оценка возможного ущерба имуществу третьих лиц от пожара </a:t>
            </a:r>
            <a:endParaRPr lang="ru-RU" sz="1100" dirty="0" smtClean="0"/>
          </a:p>
          <a:p>
            <a:pPr>
              <a:buNone/>
            </a:pPr>
            <a:r>
              <a:rPr lang="ru-RU" sz="1100" u="sng" dirty="0" smtClean="0"/>
              <a:t>В связи с отсутствием арендных отношений, возможность ущерба для третьих лиц отсутствует.                                                                                                                                  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>     (Заполняется самостоятельно, исходя из собственной оценки возможного ущерба имуществу третьих лиц от </a:t>
            </a:r>
            <a:br>
              <a:rPr lang="ru-RU" sz="1100" dirty="0" smtClean="0"/>
            </a:br>
            <a:r>
              <a:rPr lang="ru-RU" sz="1100" dirty="0" smtClean="0"/>
              <a:t>                       пожара, либо приводятся реквизиты документов страхования**).</a:t>
            </a:r>
          </a:p>
          <a:p>
            <a:pPr>
              <a:buNone/>
            </a:pPr>
            <a:r>
              <a:rPr lang="en-US" sz="1100" b="1" dirty="0" smtClean="0"/>
              <a:t>III</a:t>
            </a:r>
            <a:r>
              <a:rPr lang="ru-RU" sz="1100" b="1" dirty="0" smtClean="0"/>
              <a:t>.</a:t>
            </a:r>
            <a:endParaRPr lang="ru-RU" sz="1100" dirty="0" smtClean="0"/>
          </a:p>
          <a:p>
            <a:pPr>
              <a:buNone/>
            </a:pPr>
            <a:r>
              <a:rPr lang="ru-RU" sz="1100" b="1" dirty="0" smtClean="0"/>
              <a:t>Перечень федеральных законов о технических регламентах и нормативных документов по пожарной безопасности, </a:t>
            </a:r>
            <a:endParaRPr lang="ru-RU" sz="1100" dirty="0" smtClean="0"/>
          </a:p>
          <a:p>
            <a:pPr>
              <a:buNone/>
            </a:pPr>
            <a:r>
              <a:rPr lang="ru-RU" sz="1100" b="1" dirty="0" smtClean="0"/>
              <a:t>выполнение которых должно обеспечиваться на объекте защиты</a:t>
            </a:r>
            <a:endParaRPr lang="ru-RU" sz="1100" dirty="0" smtClean="0"/>
          </a:p>
          <a:p>
            <a:pPr>
              <a:buNone/>
            </a:pPr>
            <a:r>
              <a:rPr lang="ru-RU" sz="1100" dirty="0" smtClean="0"/>
              <a:t> (В разделе указывается перечень статей (частей, пунктов) федеральных законов о технических регламентах и нормативных документов по пожарной безопасности для конкретного объекта защиты) </a:t>
            </a:r>
          </a:p>
          <a:p>
            <a:pPr>
              <a:buNone/>
            </a:pPr>
            <a:r>
              <a:rPr lang="ru-RU" sz="1100" b="1" dirty="0" smtClean="0"/>
              <a:t> </a:t>
            </a:r>
            <a:endParaRPr lang="ru-RU" sz="1100" dirty="0" smtClean="0"/>
          </a:p>
          <a:p>
            <a:pPr>
              <a:buNone/>
            </a:pPr>
            <a:r>
              <a:rPr lang="ru-RU" sz="1100" dirty="0" smtClean="0"/>
              <a:t>1. В соответствии с п.4 Правил противопожарного режима в Российской Федерации (утверждены Постановлением Правительства РФ от 25.04.2012 N 390 "О противопожарном режиме") в организации назначено лицо, ответственное за пожарную безопасность, которое обеспечивает соблюдение требований пожарной безопасности на объекте.</a:t>
            </a:r>
          </a:p>
          <a:p>
            <a:pPr>
              <a:buNone/>
            </a:pPr>
            <a:r>
              <a:rPr lang="ru-RU" sz="1100" dirty="0" smtClean="0"/>
              <a:t> </a:t>
            </a:r>
          </a:p>
          <a:p>
            <a:pPr>
              <a:buNone/>
            </a:pPr>
            <a:r>
              <a:rPr lang="ru-RU" sz="1100" dirty="0" smtClean="0"/>
              <a:t>2. В соответствии с п.3 Правил противопожарного режима в Российской Федерации (утверждены Постановлением Правительства РФ от 25.04.2012 N 390 "О противопожарном режиме") лица допускаются к работе на объекте только после прохождения обучения мерам пожарной безопасности.</a:t>
            </a:r>
          </a:p>
          <a:p>
            <a:pPr>
              <a:buNone/>
            </a:pPr>
            <a:r>
              <a:rPr lang="ru-RU" sz="1100" dirty="0" smtClean="0"/>
              <a:t> </a:t>
            </a:r>
          </a:p>
          <a:p>
            <a:pPr>
              <a:buNone/>
            </a:pPr>
            <a:r>
              <a:rPr lang="ru-RU" sz="1100" dirty="0" smtClean="0"/>
              <a:t>3. В соответствии с п.2 Правил противопожарного режима в Российской Федерации (утверждены Постановлением Правительства РФ от 25.04.2012 N 390 "О противопожарном режиме") разработана и утверждена инструкция о мерах пожарной безопасности в соответствии с требованиями, установленными разделом XVIII Правил противопожарного режима в РФ, в том числе отдельно для каждого </a:t>
            </a:r>
            <a:r>
              <a:rPr lang="ru-RU" sz="1100" dirty="0" err="1" smtClean="0"/>
              <a:t>пожаровзрывоопасного</a:t>
            </a:r>
            <a:r>
              <a:rPr lang="ru-RU" sz="1100" dirty="0" smtClean="0"/>
              <a:t> и пожароопасного помещения категории В1 производственного и складского назначения. Инструкции о мерах пожарной безопасности доведены до всех работников в ходе проведения противопожарных инструктажей.</a:t>
            </a:r>
          </a:p>
          <a:p>
            <a:pPr>
              <a:buNone/>
            </a:pPr>
            <a:r>
              <a:rPr lang="ru-RU" sz="1100" dirty="0" smtClean="0"/>
              <a:t> </a:t>
            </a:r>
          </a:p>
          <a:p>
            <a:endParaRPr lang="ru-RU" sz="1100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8092" y="214290"/>
            <a:ext cx="9429816" cy="6429420"/>
          </a:xfrm>
        </p:spPr>
        <p:txBody>
          <a:bodyPr/>
          <a:lstStyle/>
          <a:p>
            <a:pPr>
              <a:buNone/>
            </a:pPr>
            <a:r>
              <a:rPr lang="ru-RU" sz="1400" dirty="0" smtClean="0"/>
              <a:t>4. В соответствии с п.20 Правил противопожарного режима в Российской Федерации (утверждены Постановлением Правительства РФ от 25.04.2012 N 390 "О противопожарном режиме") на дверях помещений складского и технического назначения вывешены таблички с обозначением их категорий по взрывопожарной и пожарной опасности, а также класса зоны в соответствии с главами 5, 7 и 8 Федерального закона "Технический регламент о требованиях пожарной безопасности". </a:t>
            </a:r>
          </a:p>
          <a:p>
            <a:pPr>
              <a:buNone/>
            </a:pPr>
            <a:r>
              <a:rPr lang="ru-RU" sz="1400" dirty="0" smtClean="0"/>
              <a:t> </a:t>
            </a:r>
          </a:p>
          <a:p>
            <a:pPr>
              <a:buNone/>
            </a:pPr>
            <a:r>
              <a:rPr lang="ru-RU" sz="1400" dirty="0" smtClean="0"/>
              <a:t>5. В соответствии с п.12 Правил противопожарного режима в Российской Федерации (утверждены Постановлением Правительства РФ от 25.04.2012 N 390 "О противопожарном режиме") в организации разработана инструкция о действиях персонала по эвакуации людей при пожаре, а также проводятся не реже 1 раза в полугодие практические тренировки лиц, осуществляющих свою деятельность на объекте.</a:t>
            </a:r>
          </a:p>
          <a:p>
            <a:pPr>
              <a:buNone/>
            </a:pPr>
            <a:r>
              <a:rPr lang="ru-RU" sz="1400" dirty="0" smtClean="0"/>
              <a:t> </a:t>
            </a:r>
          </a:p>
          <a:p>
            <a:pPr>
              <a:buNone/>
            </a:pPr>
            <a:r>
              <a:rPr lang="ru-RU" sz="1400" dirty="0" smtClean="0"/>
              <a:t>6. В соответствии с п.6 Правил противопожарного режима в Российской Федерации (утверждены Постановлением Правительства РФ от 25.04.2012 N 390 "О противопожарном режиме") в помещениях вывешены таблички с номером телефона для вызова пожарной охраны.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7. В соответствии с разделом XIX Правил противопожарного режима в Российской Федерации (утверждены Постановлением Правительства РФ от 25.04.2012 N 390 "О противопожарном режиме") помещения обеспечены огнетушителями.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8. В соответствии с разделом XIX Правил противопожарного режима в Российской Федерации (утверждены Постановлением Правительства РФ от 25.04.2012 N 390 "О противопожарном режиме") на каждый огнетушитель, установленный на объекте, нанесены порядковые номера на корпуса.</a:t>
            </a:r>
          </a:p>
          <a:p>
            <a:pPr>
              <a:buNone/>
            </a:pPr>
            <a:r>
              <a:rPr lang="ru-RU" sz="1400" dirty="0" smtClean="0"/>
              <a:t>9. Учет наличия, периодичности осмотра и сроков перезарядки огнетушителей ведется в специальных журналах в соответствии с СП 9.13130.2009 "Техника пожарная. Огнетушители. Требования к эксплуатации":  </a:t>
            </a:r>
          </a:p>
          <a:p>
            <a:pPr>
              <a:buNone/>
            </a:pPr>
            <a:r>
              <a:rPr lang="ru-RU" sz="1400" dirty="0" smtClean="0"/>
              <a:t>- журнал технического обслуживания огнетушителей; </a:t>
            </a:r>
          </a:p>
          <a:p>
            <a:pPr>
              <a:buNone/>
            </a:pPr>
            <a:r>
              <a:rPr lang="ru-RU" sz="1400" dirty="0" smtClean="0"/>
              <a:t> - журнал проведения испытаний и перезарядки огнетушителей; </a:t>
            </a:r>
          </a:p>
          <a:p>
            <a:pPr>
              <a:buNone/>
            </a:pPr>
            <a:r>
              <a:rPr lang="ru-RU" sz="1400" dirty="0" smtClean="0"/>
              <a:t>- журнал учета огнетушителей на объекте.</a:t>
            </a:r>
          </a:p>
          <a:p>
            <a:pPr>
              <a:buNone/>
            </a:pPr>
            <a:r>
              <a:rPr lang="ru-RU" sz="1400" dirty="0" smtClean="0"/>
              <a:t> </a:t>
            </a:r>
          </a:p>
          <a:p>
            <a:endParaRPr lang="ru-RU" sz="14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8092" y="214290"/>
            <a:ext cx="9429816" cy="6429420"/>
          </a:xfrm>
        </p:spPr>
        <p:txBody>
          <a:bodyPr/>
          <a:lstStyle/>
          <a:p>
            <a:pPr>
              <a:buNone/>
            </a:pPr>
            <a:r>
              <a:rPr lang="ru-RU" sz="1200" dirty="0" smtClean="0"/>
              <a:t>10. В соответствии с п.61 Правил противопожарного режима в Российской Федерации (утверждены Постановлением Правительства РФ от 25.04.2012 N 390 "О противопожарном режиме") обеспечено исправное состояние систем и средств противопожарной защиты объекта (автоматических (автономных) установок пожаротушения, автоматических установок пожарной сигнализации, установок систем </a:t>
            </a:r>
            <a:r>
              <a:rPr lang="ru-RU" sz="1200" dirty="0" err="1" smtClean="0"/>
              <a:t>противодымной</a:t>
            </a:r>
            <a:r>
              <a:rPr lang="ru-RU" sz="1200" dirty="0" smtClean="0"/>
              <a:t> защиты, системы оповещения людей о пожаре, средств пожарной сигнализации, противопожарных дверей, противопожарных и дымовых клапанов, защитных устройств в противопожарных преградах) и организовано не реже 1 раза в квартал проведение проверки работоспособности указанных систем и средств противопожарной защиты объекта с оформлением соответствующего акта проверки.</a:t>
            </a:r>
          </a:p>
          <a:p>
            <a:pPr>
              <a:buNone/>
            </a:pPr>
            <a:r>
              <a:rPr lang="ru-RU" sz="1200" dirty="0" smtClean="0"/>
              <a:t>11. В соответствии с п.55 Правил противопожарного режима в Российской Федерации (утверждены Постановлением Правительства РФ от 25.04.2012 N 390 "О противопожарном режиме") обеспечена исправность источников наружного противопожарного водоснабжения и внутреннего противопожарного водопровода и организовано проведение проверок их работоспособности не реже 2 раз в год (весной и осенью) с составлением соответствующих актов. </a:t>
            </a:r>
          </a:p>
          <a:p>
            <a:pPr>
              <a:buNone/>
            </a:pPr>
            <a:r>
              <a:rPr lang="ru-RU" sz="1200" dirty="0" smtClean="0"/>
              <a:t>Направление движения к пожарным гидрантам и водоемам, являющимся источником противопожарного водоснабжения, обозначено указателями с четко нанесенными цифрами расстояния до их месторасположения.  </a:t>
            </a:r>
          </a:p>
          <a:p>
            <a:pPr>
              <a:buNone/>
            </a:pPr>
            <a:r>
              <a:rPr lang="ru-RU" sz="1200" dirty="0" smtClean="0"/>
              <a:t>12. Организация и проведение противопожарных инструктажей выполняется в соответствии с Приказом МЧС РФ от 12 декабря 2007 года N 645 "Об утверждении Норм пожарной безопасности "Обучение мерам пожарной безопасности работников организаций" (с изменениями от 22 июня 2010 года)</a:t>
            </a:r>
          </a:p>
          <a:p>
            <a:pPr>
              <a:buNone/>
            </a:pPr>
            <a:r>
              <a:rPr lang="ru-RU" sz="1200" dirty="0" smtClean="0"/>
              <a:t>13. В соответствии с п.7 Правил противопожарного режима в Российской Федерации (утверждены Постановлением Правительства РФ от 25.04.2012 N 390 "О противопожарном режиме") в помещениях организации размещены планы эвакуации людей при пожаре. На планах эвакуации людей при пожаре обозначены места хранения первичных средств пожаротушения.</a:t>
            </a:r>
          </a:p>
          <a:p>
            <a:pPr>
              <a:buNone/>
            </a:pPr>
            <a:r>
              <a:rPr lang="ru-RU" sz="1200" dirty="0" smtClean="0"/>
              <a:t>14. В соответствии с п.35 Правил противопожарного режима в Российской Федерации (утверждены Постановлением Правительства РФ от 25.04.2012 N 390 "О противопожарном режиме") запоры на дверях эвакуационных выходов обеспечивают возможность их свободного открывания изнутри без ключа.</a:t>
            </a:r>
          </a:p>
          <a:p>
            <a:pPr>
              <a:buNone/>
            </a:pPr>
            <a:r>
              <a:rPr lang="ru-RU" sz="1200" dirty="0" smtClean="0"/>
              <a:t>15. В соответствии с п.36 Правил противопожарного режима в Российской Федерации (утверждены Постановлением Правительства РФ от 25.04.2012 N 390 "О противопожарном режиме") эвакуационные пути и выходы всегда содержатся в надлежащем состоянии (не загромождены, не блокированы).</a:t>
            </a:r>
          </a:p>
          <a:p>
            <a:pPr>
              <a:buNone/>
            </a:pPr>
            <a:r>
              <a:rPr lang="ru-RU" sz="1200" dirty="0" smtClean="0"/>
              <a:t>16. В соответствии с п.74 Правил противопожарного режима в Российской Федерации (утверждены Постановлением Правительства РФ от 25.04.2012 N 390 "О противопожарном режиме") противопожарные расстояния между зданиями не загромождены.</a:t>
            </a:r>
          </a:p>
          <a:p>
            <a:pPr>
              <a:buNone/>
            </a:pPr>
            <a:r>
              <a:rPr lang="ru-RU" sz="1200" dirty="0" smtClean="0"/>
              <a:t>17. В соответствии с п.75 Правил противопожарного режима в Российской Федерации (утверждены Постановлением Правительства РФ от 25.04.2012 N 390 "О противопожарном режиме") обеспечено исправное содержание дорог, проездов и подъездов к зданию, наружным пожарным лестницам и пожарным гидрантам.</a:t>
            </a:r>
          </a:p>
          <a:p>
            <a:pPr>
              <a:buNone/>
            </a:pPr>
            <a:r>
              <a:rPr lang="ru-RU" sz="1200" dirty="0" smtClean="0"/>
              <a:t>18. В соответствии с п.77 Правил противопожарного режима в Российской Федерации (утверждены Постановлением Правительства РФ от 25.04.2012 N 390 "О противопожарном режиме") прилегающая к зданию территория очищена от горючих отходов, мусора, тары и сухой растительности.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8092" y="214290"/>
            <a:ext cx="9429816" cy="6429420"/>
          </a:xfrm>
        </p:spPr>
        <p:txBody>
          <a:bodyPr/>
          <a:lstStyle/>
          <a:p>
            <a:pPr>
              <a:buNone/>
            </a:pPr>
            <a:r>
              <a:rPr lang="ru-RU" sz="1200" dirty="0" smtClean="0"/>
              <a:t>19. В соответствии с п.96 Правил противопожарного режима в Российской Федерации (утверждены Постановлением Правительства РФ от 25.04.2012 N 390 "О противопожарном режиме") все опытные (экспериментальные) установки, связанные с применением </a:t>
            </a:r>
            <a:r>
              <a:rPr lang="ru-RU" sz="1200" dirty="0" err="1" smtClean="0"/>
              <a:t>пожаровзрывоопасных</a:t>
            </a:r>
            <a:r>
              <a:rPr lang="ru-RU" sz="1200" dirty="0" smtClean="0"/>
              <a:t> и пожароопасных веществ и материалов, приняты в эксплуатацию в установленном порядке. </a:t>
            </a:r>
          </a:p>
          <a:p>
            <a:pPr>
              <a:buNone/>
            </a:pPr>
            <a:r>
              <a:rPr lang="ru-RU" sz="1200" dirty="0" smtClean="0"/>
              <a:t>20. В соответствии с п.99 Правил противопожарного режима в Российской Федерации (утверждены Постановлением Правительства РФ от 25.04.2012 N 390 "О противопожарном режиме" ) вытяжные шкафы оборудованы исправной системой вентиляции. </a:t>
            </a:r>
          </a:p>
          <a:p>
            <a:pPr>
              <a:buNone/>
            </a:pPr>
            <a:r>
              <a:rPr lang="ru-RU" sz="1200" dirty="0" smtClean="0"/>
              <a:t>21. В соответствии с п.102 Правил противопожарного режима в Российской Федерации (утверждены Постановлением Правительства РФ от 25.04.2012 N 390 "О противопожарном режиме") в учебных классах и кабинетах размещена только необходимая для обеспечения учебного процесса мебель, а также приборы, модели, принадлежности, пособия и другие предметы, которые хранятся в шкафах, на стеллажах или стационарно установленных стойках. </a:t>
            </a:r>
          </a:p>
          <a:p>
            <a:pPr>
              <a:buNone/>
            </a:pPr>
            <a:r>
              <a:rPr lang="ru-RU" sz="1200" dirty="0" smtClean="0"/>
              <a:t>22. В соответствии с п.103 Правил противопожарного режима в Российской Федерации (утверждены Постановлением Правительства РФ от 25.04.2012 N 390 "О противопожарном режиме") в учебных классах и кабинетах число парт (столов) соответствует количеству, предусмотренному проектом. </a:t>
            </a:r>
          </a:p>
          <a:p>
            <a:pPr>
              <a:buNone/>
            </a:pPr>
            <a:r>
              <a:rPr lang="ru-RU" sz="1200" dirty="0" smtClean="0"/>
              <a:t>23. В соответствии с п.104 Правил противопожарного режима в Российской Федерации (утверждены Постановлением Правительства РФ от 25.04.2012 N 390 "О противопожарном режиме") организованы и проводятся с учащимися занятия (беседы) по изучению соответствующих требований пожарной безопасности. </a:t>
            </a:r>
          </a:p>
          <a:p>
            <a:pPr algn="ctr">
              <a:buNone/>
            </a:pPr>
            <a:r>
              <a:rPr lang="ru-RU" sz="1200" b="1" dirty="0" smtClean="0"/>
              <a:t>Федеральный закон №123 от 22.07.2008г. Технический регламент «О требованиях пожарной безопасности»</a:t>
            </a:r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>Статья 67</a:t>
            </a:r>
            <a:r>
              <a:rPr lang="ru-RU" sz="1200" b="1" dirty="0" smtClean="0"/>
              <a:t>.</a:t>
            </a:r>
            <a:r>
              <a:rPr lang="ru-RU" sz="1200" dirty="0" smtClean="0"/>
              <a:t> </a:t>
            </a:r>
          </a:p>
          <a:p>
            <a:pPr>
              <a:buNone/>
            </a:pPr>
            <a:r>
              <a:rPr lang="ru-RU" sz="1200" dirty="0" smtClean="0"/>
              <a:t>2.К зданиям учреждения по всей их длине обеспечен подъезд пожарных автомобилей.   </a:t>
            </a:r>
          </a:p>
          <a:p>
            <a:pPr>
              <a:buNone/>
            </a:pPr>
            <a:r>
              <a:rPr lang="ru-RU" sz="1200" dirty="0" smtClean="0"/>
              <a:t> Статья 83</a:t>
            </a:r>
          </a:p>
          <a:p>
            <a:pPr lvl="0">
              <a:buNone/>
            </a:pPr>
            <a:r>
              <a:rPr lang="ru-RU" sz="1200" dirty="0" smtClean="0"/>
              <a:t>Автоматическая    пожарная    сигнализация    обеспечивает    автоматическое</a:t>
            </a:r>
            <a:br>
              <a:rPr lang="ru-RU" sz="1200" dirty="0" smtClean="0"/>
            </a:br>
            <a:r>
              <a:rPr lang="ru-RU" sz="1200" dirty="0" smtClean="0"/>
              <a:t>обнаружение   пожара,   подачу   управляющих   сигналов   на   технические   средства</a:t>
            </a:r>
            <a:br>
              <a:rPr lang="ru-RU" sz="1200" dirty="0" smtClean="0"/>
            </a:br>
            <a:r>
              <a:rPr lang="ru-RU" sz="1200" dirty="0" smtClean="0"/>
              <a:t>оповещения людей о пожаре и управления эвакуацией людей.</a:t>
            </a:r>
          </a:p>
          <a:p>
            <a:pPr>
              <a:buNone/>
            </a:pPr>
            <a:r>
              <a:rPr lang="ru-RU" sz="1200" dirty="0" smtClean="0"/>
              <a:t>Статья 84</a:t>
            </a:r>
          </a:p>
          <a:p>
            <a:pPr>
              <a:buNone/>
            </a:pPr>
            <a:r>
              <a:rPr lang="ru-RU" sz="1200" dirty="0" smtClean="0"/>
              <a:t>7. Обеспечено функционирование систем оповещения людей о пожаре и управления эвакуацией людей в течение времени, необходимого для завершения эвакуации людей из здания, сооружения, строения.</a:t>
            </a:r>
          </a:p>
          <a:p>
            <a:pPr>
              <a:buNone/>
            </a:pPr>
            <a:r>
              <a:rPr lang="ru-RU" sz="1200" dirty="0" smtClean="0"/>
              <a:t> Статья 89.</a:t>
            </a:r>
          </a:p>
          <a:p>
            <a:pPr>
              <a:buNone/>
            </a:pPr>
            <a:r>
              <a:rPr lang="ru-RU" sz="1200" dirty="0" smtClean="0"/>
              <a:t>1.	Эвакуационные пути в зданиях и выходы из зданий,  обеспечивают безопасную эвакуацию людей. </a:t>
            </a:r>
          </a:p>
          <a:p>
            <a:pPr>
              <a:buNone/>
            </a:pPr>
            <a:r>
              <a:rPr lang="ru-RU" sz="1200" b="1" dirty="0" smtClean="0"/>
              <a:t>Свод правил СП 1.13130.2009 «Системы противопожарной защиты. Эвакуационные пути и выходы»</a:t>
            </a:r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>п. 4.2.5 Высота эвакуационных выходов в свету выполнена не менее 1,9 м, ширина не менее 0,8 м.  </a:t>
            </a:r>
          </a:p>
          <a:p>
            <a:pPr>
              <a:buNone/>
            </a:pPr>
            <a:r>
              <a:rPr lang="ru-RU" sz="1200" dirty="0" smtClean="0"/>
              <a:t>п.4.2.6 Двери эвакуационных выходов и другие двери на путях эвакуации открываются по направлению выхода из здания.</a:t>
            </a:r>
          </a:p>
          <a:p>
            <a:pPr>
              <a:buNone/>
            </a:pPr>
            <a:r>
              <a:rPr lang="ru-RU" sz="1200" dirty="0" smtClean="0"/>
              <a:t>п.4.2.7 Двери эвакуационных выходов из коридоров  не имеют запоров, препятствующих их свободному открыванию изнутри без ключа.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0" y="6350"/>
            <a:ext cx="9906000" cy="900113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/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ГКОУ «БУДЕНОВСКАЯ ООШ АХВАХСКОГО РАЙОНА»</a:t>
            </a: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лист согласования)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8614" y="1268415"/>
            <a:ext cx="2928937" cy="12858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3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СОГЛАСОВАНО</a:t>
            </a:r>
          </a:p>
          <a:p>
            <a:pPr algn="ctr" defTabSz="953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 по ГО и ЧС</a:t>
            </a:r>
          </a:p>
          <a:p>
            <a:pPr algn="ctr" defTabSz="953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 «Хасавюртовский район»</a:t>
            </a:r>
          </a:p>
          <a:p>
            <a:pPr algn="ctr" defTabSz="953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14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Хамавов</a:t>
            </a:r>
            <a:r>
              <a:rPr lang="ru-RU" sz="1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А.Р.  </a:t>
            </a:r>
          </a:p>
          <a:p>
            <a:pPr algn="ctr" defTabSz="953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53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«____ »  ____________ 2016 г.</a:t>
            </a:r>
          </a:p>
          <a:p>
            <a:pPr defTabSz="953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м.п.                          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648451" y="1268415"/>
            <a:ext cx="2928938" cy="12858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3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УТВЕРЖДАЮ</a:t>
            </a:r>
          </a:p>
          <a:p>
            <a:pPr algn="ctr" defTabSz="953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Директор</a:t>
            </a:r>
          </a:p>
          <a:p>
            <a:pPr algn="ctr" defTabSz="953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МКОУ «Буденовская ООШ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Ахвахского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района»                         </a:t>
            </a:r>
            <a:r>
              <a:rPr lang="ru-RU" sz="14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 defTabSz="953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Гаджиев М.Д. </a:t>
            </a:r>
            <a:r>
              <a:rPr lang="ru-RU" sz="14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53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«____ » _______________ 2016 г. </a:t>
            </a:r>
          </a:p>
          <a:p>
            <a:pPr defTabSz="953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м.п.                </a:t>
            </a:r>
          </a:p>
        </p:txBody>
      </p:sp>
      <p:sp>
        <p:nvSpPr>
          <p:cNvPr id="28676" name="Прямоугольник 8"/>
          <p:cNvSpPr>
            <a:spLocks noChangeArrowheads="1"/>
          </p:cNvSpPr>
          <p:nvPr/>
        </p:nvSpPr>
        <p:spPr bwMode="auto">
          <a:xfrm>
            <a:off x="7381874" y="1857376"/>
            <a:ext cx="3577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/>
              <a:t>   </a:t>
            </a:r>
          </a:p>
          <a:p>
            <a:r>
              <a:rPr lang="ru-RU" sz="1600" b="1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6688" y="4357688"/>
            <a:ext cx="3235325" cy="17145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defTabSz="95374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4491" indent="-17457" algn="l" defTabSz="95374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3744" indent="-39674" algn="l" defTabSz="95374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32995" indent="-61891" algn="l" defTabSz="95374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10660" indent="-82520" algn="l" defTabSz="95374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176" algn="l" defTabSz="91407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211" algn="l" defTabSz="91407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246" algn="l" defTabSz="91407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281" algn="l" defTabSz="91407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«СОГЛАСОВАНО»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Республики  Дагестан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______________________________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  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                                 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м.п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8092" y="214290"/>
            <a:ext cx="9429816" cy="6429420"/>
          </a:xfrm>
        </p:spPr>
        <p:txBody>
          <a:bodyPr/>
          <a:lstStyle/>
          <a:p>
            <a:pPr>
              <a:buNone/>
            </a:pPr>
            <a:r>
              <a:rPr lang="ru-RU" sz="1200" dirty="0" smtClean="0"/>
              <a:t>п.4.3.4 Высота горизонтальных участков путей эвакуации в свету во всех зданиях учреждения составляет не менее 2 м.</a:t>
            </a:r>
          </a:p>
          <a:p>
            <a:pPr>
              <a:buNone/>
            </a:pPr>
            <a:r>
              <a:rPr lang="ru-RU" sz="1200" dirty="0" smtClean="0"/>
              <a:t>п. 5.1.1 Ширина горизонтальных участков путей эвакуации  в свету для общих коридоров, по которым могут эвакуироваться из помещений более 15 человек составляет - 1,2 м.</a:t>
            </a:r>
          </a:p>
          <a:p>
            <a:pPr>
              <a:buNone/>
            </a:pPr>
            <a:r>
              <a:rPr lang="ru-RU" sz="1200" dirty="0" smtClean="0"/>
              <a:t> </a:t>
            </a:r>
            <a:r>
              <a:rPr lang="ru-RU" sz="1200" b="1" dirty="0" smtClean="0"/>
              <a:t>Свод правил СП 3.13130.2009 Системы противопожарной зашиты.</a:t>
            </a:r>
            <a:r>
              <a:rPr lang="ru-RU" sz="1200" dirty="0" smtClean="0"/>
              <a:t> </a:t>
            </a:r>
            <a:r>
              <a:rPr lang="ru-RU" sz="1200" b="1" dirty="0" smtClean="0"/>
              <a:t>Система оповещения и управления эвакуацией людей при пожаре.</a:t>
            </a:r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>п.3.2 Информация, передаваемая системами оповещения людей о пожаре и управления эвакуацией людей, соответствует информации, содержащейся в разработанных и размещенных на каждом этаже    зданий планах эвакуации людей.</a:t>
            </a:r>
          </a:p>
          <a:p>
            <a:pPr>
              <a:buNone/>
            </a:pPr>
            <a:r>
              <a:rPr lang="ru-RU" sz="1200" dirty="0" smtClean="0"/>
              <a:t>п.3.3 СОУЭ включается автоматически от командного сигнала, формируемого автоматической установкой пожарной сигнализации, и при помощи ручных пожарных </a:t>
            </a:r>
            <a:r>
              <a:rPr lang="ru-RU" sz="1200" dirty="0" err="1" smtClean="0"/>
              <a:t>извещателей</a:t>
            </a:r>
            <a:r>
              <a:rPr lang="ru-RU" sz="1200" dirty="0" smtClean="0"/>
              <a:t>.</a:t>
            </a:r>
          </a:p>
          <a:p>
            <a:pPr>
              <a:buNone/>
            </a:pPr>
            <a:r>
              <a:rPr lang="ru-RU" sz="1200" dirty="0" smtClean="0"/>
              <a:t>п.3.4 Кабели, провода СОУЭ и способы их прокладки обеспечивают работоспособность соединительных линий в условиях пожара в течение времени, необходимого для полной эвакуации людей в безопасную зону.</a:t>
            </a:r>
          </a:p>
          <a:p>
            <a:pPr>
              <a:buNone/>
            </a:pPr>
            <a:r>
              <a:rPr lang="ru-RU" sz="1200" dirty="0" smtClean="0"/>
              <a:t>п.3.5 Управление СОУЭ осуществляется из помещения специального помещения, отвечающего требованиям пожарной безопасности, предъявляемым к указанным помещениям.</a:t>
            </a:r>
          </a:p>
          <a:p>
            <a:pPr>
              <a:buNone/>
            </a:pPr>
            <a:r>
              <a:rPr lang="ru-RU" sz="1200" dirty="0" smtClean="0"/>
              <a:t> п.5.1 Эвакуационные знаки пожарной безопасности включаются одновременно с основными осветительными приборами рабочего освещения.</a:t>
            </a:r>
          </a:p>
          <a:p>
            <a:pPr>
              <a:buNone/>
            </a:pPr>
            <a:r>
              <a:rPr lang="ru-RU" sz="1200" dirty="0" smtClean="0"/>
              <a:t>п.5.3 Световые </a:t>
            </a:r>
            <a:r>
              <a:rPr lang="ru-RU" sz="1200" dirty="0" err="1" smtClean="0"/>
              <a:t>оповещатели</a:t>
            </a:r>
            <a:r>
              <a:rPr lang="ru-RU" sz="1200" dirty="0" smtClean="0"/>
              <a:t> «Выход» установлены:</a:t>
            </a:r>
          </a:p>
          <a:p>
            <a:pPr>
              <a:buNone/>
            </a:pPr>
            <a:r>
              <a:rPr lang="ru-RU" sz="1200" dirty="0" smtClean="0"/>
              <a:t>над эвакуационными выходами с этажей зданий, непосредственно наружу или ведущими в безопасную зону;</a:t>
            </a:r>
          </a:p>
          <a:p>
            <a:pPr>
              <a:buNone/>
            </a:pPr>
            <a:r>
              <a:rPr lang="ru-RU" sz="1200" dirty="0" smtClean="0"/>
              <a:t>п.6 Система оповещения и управления эвакуацией людей при пожарах в зданиях учреждения выполнена согласно </a:t>
            </a:r>
            <a:r>
              <a:rPr lang="ru-RU" sz="1200" dirty="0" err="1" smtClean="0"/>
              <a:t>п.З</a:t>
            </a:r>
            <a:r>
              <a:rPr lang="ru-RU" sz="1200" dirty="0" smtClean="0"/>
              <a:t> таблицы 2 данного свода правил -3 типа.</a:t>
            </a:r>
          </a:p>
          <a:p>
            <a:pPr>
              <a:buNone/>
            </a:pPr>
            <a:r>
              <a:rPr lang="ru-RU" sz="1200" b="1" dirty="0" smtClean="0"/>
              <a:t>Свод правил СП 5.13130.2009 Системы противопожарной защиты. Установки пожарной сигнализации и пожаротушения автоматические. Нормы и правила проектирования.</a:t>
            </a:r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>п.13.14.6 Приборы приемно-контрольные и приборы управления установлены на стенах и конструкциях из негорючих материалов.</a:t>
            </a:r>
          </a:p>
          <a:p>
            <a:pPr>
              <a:buNone/>
            </a:pPr>
            <a:r>
              <a:rPr lang="ru-RU" sz="1200" dirty="0" smtClean="0"/>
              <a:t> п.13.15.5 Электрические проводные шлейфы пожарной сигнализации и соединительные линии выполнены самостоятельными проводами и кабелями с медными жилами.</a:t>
            </a:r>
          </a:p>
          <a:p>
            <a:pPr>
              <a:buNone/>
            </a:pPr>
            <a:r>
              <a:rPr lang="ru-RU" sz="1200" dirty="0" smtClean="0"/>
              <a:t>п.13.15.13 Линии электропитания приборов приемно-контрольных и приборов пожарных управления, а также соединительные линии управления или оповещения выполнены самостоятельными проводами и кабелями.</a:t>
            </a:r>
          </a:p>
          <a:p>
            <a:pPr>
              <a:buNone/>
            </a:pPr>
            <a:r>
              <a:rPr lang="ru-RU" sz="1200" dirty="0" smtClean="0"/>
              <a:t>п.15.1 По степени обеспечения надежности электроснабжения </a:t>
            </a:r>
            <a:r>
              <a:rPr lang="ru-RU" sz="1200" dirty="0" err="1" smtClean="0"/>
              <a:t>электроприемники</a:t>
            </a:r>
            <a:r>
              <a:rPr lang="ru-RU" sz="1200" dirty="0" smtClean="0"/>
              <a:t> систем пожарной сигнализации выполнены как </a:t>
            </a:r>
            <a:r>
              <a:rPr lang="en-US" sz="1200" dirty="0" smtClean="0"/>
              <a:t>I</a:t>
            </a:r>
            <a:r>
              <a:rPr lang="ru-RU" sz="1200" dirty="0" smtClean="0"/>
              <a:t> категории согласно Правилам устройства электроустановок.</a:t>
            </a:r>
          </a:p>
          <a:p>
            <a:pPr>
              <a:buNone/>
            </a:pPr>
            <a:r>
              <a:rPr lang="ru-RU" sz="1200" b="1" dirty="0" smtClean="0"/>
              <a:t>3.3.10 Свод правил СП 8.13130.2009 Системы противопожарной защиты. Источники наружного противопожарного водоснабжения</a:t>
            </a:r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>В 100  м. естественный водоём.</a:t>
            </a:r>
          </a:p>
          <a:p>
            <a:pPr>
              <a:buNone/>
            </a:pPr>
            <a:r>
              <a:rPr lang="ru-RU" sz="1200" b="1" dirty="0" smtClean="0"/>
              <a:t> </a:t>
            </a:r>
            <a:r>
              <a:rPr lang="ru-RU" sz="1200" dirty="0" smtClean="0"/>
              <a:t> </a:t>
            </a:r>
            <a:r>
              <a:rPr lang="ru-RU" sz="1200" b="1" dirty="0" smtClean="0"/>
              <a:t>Свод правил СП 9.13130.2009 Техника пожарная. Огнетушители. Требования к эксплуатации.</a:t>
            </a:r>
            <a:r>
              <a:rPr lang="ru-RU" sz="1200" dirty="0" smtClean="0"/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8092" y="214290"/>
            <a:ext cx="9429816" cy="6429420"/>
          </a:xfrm>
        </p:spPr>
        <p:txBody>
          <a:bodyPr/>
          <a:lstStyle/>
          <a:p>
            <a:pPr>
              <a:buNone/>
            </a:pPr>
            <a:r>
              <a:rPr lang="ru-RU" sz="1200" dirty="0" smtClean="0"/>
              <a:t>п.4.1.8 При эксплуатации огнетушителей строго соблюдаются рекомендованный режим хранения и периодичность проверок эксплуатационных параметров порошкового заряда (влажность, текучесть, дисперсность).</a:t>
            </a:r>
          </a:p>
          <a:p>
            <a:pPr>
              <a:buNone/>
            </a:pPr>
            <a:r>
              <a:rPr lang="ru-RU" sz="1200" dirty="0" smtClean="0"/>
              <a:t>п.4.1.27 Огнетушители введены в эксплуатацию в полностью заряженном и работоспособном состоянии, с опечатанным узлом управления устройства.</a:t>
            </a:r>
          </a:p>
          <a:p>
            <a:pPr>
              <a:buNone/>
            </a:pPr>
            <a:r>
              <a:rPr lang="ru-RU" sz="1200" dirty="0" smtClean="0"/>
              <a:t>п.4.1.32 На объектах учреждения определено лицо, ответственное за приобретение, сохранность и контроль состояния огнетушителей.</a:t>
            </a:r>
          </a:p>
          <a:p>
            <a:pPr>
              <a:buNone/>
            </a:pPr>
            <a:r>
              <a:rPr lang="ru-RU" sz="1200" dirty="0" smtClean="0"/>
              <a:t>п.4.1.33 Каждый огнетушитель, установленный на объекте, имеет порядковый номер и специальный паспорт. Учет проверки наличия и состояния огнетушителей ведется в журнале по рекомендуемой форме. </a:t>
            </a:r>
          </a:p>
          <a:p>
            <a:pPr>
              <a:buNone/>
            </a:pPr>
            <a:r>
              <a:rPr lang="ru-RU" sz="1200" dirty="0" smtClean="0"/>
              <a:t>п.4.1.36 Определение необходимого количества огнетушителей для защиты конкретного объекта произведен по приложению № 3 ППБ 01-03.</a:t>
            </a:r>
          </a:p>
          <a:p>
            <a:pPr>
              <a:buNone/>
            </a:pPr>
            <a:r>
              <a:rPr lang="ru-RU" sz="1200" dirty="0" smtClean="0"/>
              <a:t>п.4.2.1 Огнетушители на объектах расположены в соответствии с требованиями ГОСТ 12.4.009 (раздел 2.3) таким образом, чтобы они были защищены от воздействия прямых солнечных лучей, тепловых потоков, механических воздействий и других неблагоприятных факторов (вибрация, агрессивная среда, повышенная влажность и т. д.). Они хорошо видны и легкодоступны в случае пожара</a:t>
            </a:r>
          </a:p>
          <a:p>
            <a:pPr>
              <a:buNone/>
            </a:pPr>
            <a:r>
              <a:rPr lang="ru-RU" sz="1200" dirty="0" smtClean="0"/>
              <a:t>п.4.2.6 Пусковые (запорно-пусковое) устройства огнетушителей опломбированы.</a:t>
            </a:r>
          </a:p>
          <a:p>
            <a:pPr>
              <a:buNone/>
            </a:pPr>
            <a:r>
              <a:rPr lang="ru-RU" sz="1200" dirty="0" smtClean="0"/>
              <a:t>п.4.3.1 Огнетушители, введенные в эксплуатацию, подвергаются техническому обслуживанию, которое обеспечивает поддержание огнетушителей в постоянной готовности к использованию и надежную работу всех узлов огнетушителя в течение всего срока эксплуатации.</a:t>
            </a:r>
          </a:p>
          <a:p>
            <a:pPr>
              <a:buNone/>
            </a:pPr>
            <a:r>
              <a:rPr lang="ru-RU" sz="1200" dirty="0" smtClean="0"/>
              <a:t>п.4.3.2. Организовано проведение периодических проверок с целью контроля состояния огнетушителей, контроля места установки огнетушителей и надежности их крепления, возможности свободного подхода к ним, наличия, расположения и читаемости инструкции по работе с огнетушителями.</a:t>
            </a:r>
          </a:p>
          <a:p>
            <a:pPr>
              <a:buNone/>
            </a:pPr>
            <a:r>
              <a:rPr lang="ru-RU" sz="1200" dirty="0" smtClean="0"/>
              <a:t>п.4.3.3 Техническое обслуживание огнетушителей проводится в соответствии с инструкцией по эксплуатации и с использованием необходимых инструментов и материалов лицом, назначенным приказом по учреждению, прошедшим в установленном порядке проверку знаний нормативно-технических документов по устройству и эксплуатации огнетушителей и параметрам ОТВ, способным самостоятельно проводить необходимый объем работ по обслуживанию огнетушителей.</a:t>
            </a:r>
          </a:p>
          <a:p>
            <a:pPr>
              <a:buNone/>
            </a:pPr>
            <a:r>
              <a:rPr lang="ru-RU" sz="1200" dirty="0" smtClean="0"/>
              <a:t>п.4.3.5 Перед введением огнетушителей в эксплуатацию они подвергаются первоначальной проверке, в процессе которой производят внешний осмотр, проверяют комплектацию и состояние мест установки, а также читаемость и доходчивость инструкции по работе с огнетушителем. Результат проверки заносят в паспорта огнетушителей и в журнал учета огнетушителей</a:t>
            </a:r>
          </a:p>
          <a:p>
            <a:pPr>
              <a:buNone/>
            </a:pPr>
            <a:r>
              <a:rPr lang="ru-RU" sz="1200" dirty="0" smtClean="0"/>
              <a:t>п.4.3.6 Организовано проведение ежеквартальных проверок включающих в себя осмотр места установки огнетушителей и подходов к ним, а также проведение внешнего осмотра огнетушителей.</a:t>
            </a:r>
          </a:p>
          <a:p>
            <a:pPr>
              <a:buNone/>
            </a:pPr>
            <a:r>
              <a:rPr lang="ru-RU" sz="1200" dirty="0" smtClean="0"/>
              <a:t>п.4.3.7 Организовано проведение ежегодных проверок огнетушителей включающих в себя внешний осмотр огнетушителей, осмотр места их установки и подходов к ним.</a:t>
            </a:r>
          </a:p>
          <a:p>
            <a:pPr>
              <a:buNone/>
            </a:pPr>
            <a:r>
              <a:rPr lang="ru-RU" sz="1200" dirty="0" smtClean="0"/>
              <a:t>п.4.3.14 Организовано ежегодный технический осмотр порошковых огнетушителей (выборочно не менее 3 % от общего количества огнетушителей одной марки, но не менее 1 шт.).</a:t>
            </a:r>
          </a:p>
          <a:p>
            <a:pPr>
              <a:buNone/>
            </a:pPr>
            <a:r>
              <a:rPr lang="ru-RU" sz="1200" dirty="0" smtClean="0"/>
              <a:t>п.4.3.16 О проведенных проверках делается отметка в журнале учета огнетушителей.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6654" y="142852"/>
            <a:ext cx="9572692" cy="6572296"/>
          </a:xfrm>
        </p:spPr>
        <p:txBody>
          <a:bodyPr/>
          <a:lstStyle/>
          <a:p>
            <a:r>
              <a:rPr lang="ru-RU" sz="1200" dirty="0" smtClean="0"/>
              <a:t>п.4.5.4 В журнале учета огнетушителей на объекте содержится следующая информация:</a:t>
            </a:r>
          </a:p>
          <a:p>
            <a:pPr>
              <a:buNone/>
            </a:pPr>
            <a:r>
              <a:rPr lang="ru-RU" sz="1200" dirty="0" smtClean="0"/>
              <a:t>-	марка   огнетушителя,    присвоенный    ему   номер,   дата   введения   его   в</a:t>
            </a:r>
            <a:br>
              <a:rPr lang="ru-RU" sz="1200" dirty="0" smtClean="0"/>
            </a:br>
            <a:r>
              <a:rPr lang="ru-RU" sz="1200" dirty="0" smtClean="0"/>
              <a:t>эксплуатацию, место его установки;</a:t>
            </a:r>
          </a:p>
          <a:p>
            <a:pPr lvl="0">
              <a:buNone/>
            </a:pPr>
            <a:r>
              <a:rPr lang="ru-RU" sz="1200" dirty="0" smtClean="0"/>
              <a:t>параметры огнетушителя при первоначальном осмотре (масса, давление, марка</a:t>
            </a:r>
            <a:br>
              <a:rPr lang="ru-RU" sz="1200" dirty="0" smtClean="0"/>
            </a:br>
            <a:r>
              <a:rPr lang="ru-RU" sz="1200" dirty="0" smtClean="0"/>
              <a:t>заряженного ОТВ, заметки о техническом состоянии огнетушителя);</a:t>
            </a:r>
          </a:p>
          <a:p>
            <a:pPr lvl="0">
              <a:buNone/>
            </a:pPr>
            <a:r>
              <a:rPr lang="ru-RU" sz="1200" dirty="0" smtClean="0"/>
              <a:t>дата проведения осмотра, замечания о состоянии огнетушителя;</a:t>
            </a:r>
          </a:p>
          <a:p>
            <a:pPr lvl="0">
              <a:buNone/>
            </a:pPr>
            <a:r>
              <a:rPr lang="ru-RU" sz="1200" dirty="0" smtClean="0"/>
              <a:t>дата проведения технического обслуживания со вскрытием огнетушителя;</a:t>
            </a:r>
          </a:p>
          <a:p>
            <a:pPr lvl="0">
              <a:buNone/>
            </a:pPr>
            <a:r>
              <a:rPr lang="ru-RU" sz="1200" dirty="0" smtClean="0"/>
              <a:t>дата проведения проверки или замены заряда ОТВ, марка заряженного ОТВ;</a:t>
            </a:r>
          </a:p>
          <a:p>
            <a:pPr lvl="0">
              <a:buNone/>
            </a:pPr>
            <a:r>
              <a:rPr lang="ru-RU" sz="1200" dirty="0" smtClean="0"/>
              <a:t>наименование организации, проводившей перезарядку;</a:t>
            </a:r>
          </a:p>
          <a:p>
            <a:pPr lvl="0">
              <a:buNone/>
            </a:pPr>
            <a:r>
              <a:rPr lang="ru-RU" sz="1200" dirty="0" smtClean="0"/>
              <a:t>дата поверки индикатора и регулятора давления, кем </a:t>
            </a:r>
            <a:r>
              <a:rPr lang="ru-RU" sz="1200" dirty="0" err="1" smtClean="0"/>
              <a:t>поверены</a:t>
            </a:r>
            <a:r>
              <a:rPr lang="ru-RU" sz="1200" dirty="0" smtClean="0"/>
              <a:t>;</a:t>
            </a:r>
          </a:p>
          <a:p>
            <a:pPr>
              <a:buNone/>
            </a:pPr>
            <a:r>
              <a:rPr lang="ru-RU" sz="1200" dirty="0" smtClean="0"/>
              <a:t>-	должность, фамилия, имя, отчество и подпись ответственного лица.</a:t>
            </a:r>
          </a:p>
          <a:p>
            <a:endParaRPr lang="ru-RU" sz="1200" dirty="0" smtClean="0"/>
          </a:p>
          <a:p>
            <a:pPr>
              <a:buNone/>
            </a:pPr>
            <a:r>
              <a:rPr lang="ru-RU" sz="1200" b="1" dirty="0" smtClean="0"/>
              <a:t>НПБ 110-03 Перечень зданий, сооружений, помещений и оборудования, подлежащих защите автоматическими установками пожаротушения и автоматической пожарной сигнализацией</a:t>
            </a:r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>п. 12.1. Выбор типа дымовых пожарных </a:t>
            </a:r>
            <a:r>
              <a:rPr lang="ru-RU" sz="1200" dirty="0" err="1" smtClean="0"/>
              <a:t>извещателей</a:t>
            </a:r>
            <a:r>
              <a:rPr lang="ru-RU" sz="1200" dirty="0" smtClean="0"/>
              <a:t> произведен в соответствии с их способностью обнаруживать различные типы дымов, которая может быть определена по ГОСТ Р 50898.</a:t>
            </a:r>
          </a:p>
          <a:p>
            <a:pPr>
              <a:buNone/>
            </a:pPr>
            <a:r>
              <a:rPr lang="ru-RU" sz="1200" dirty="0" smtClean="0"/>
              <a:t>п. 12.9. Выбор типов пожарных </a:t>
            </a:r>
            <a:r>
              <a:rPr lang="ru-RU" sz="1200" dirty="0" err="1" smtClean="0"/>
              <a:t>извещателей</a:t>
            </a:r>
            <a:r>
              <a:rPr lang="ru-RU" sz="1200" dirty="0" smtClean="0"/>
              <a:t> в зависимости от назначения защищаемых помещений и вида пожарной нагрузки в зданиях учреждения произведен в соответствии с Приложением 12.</a:t>
            </a:r>
          </a:p>
          <a:p>
            <a:pPr>
              <a:buNone/>
            </a:pPr>
            <a:r>
              <a:rPr lang="ru-RU" sz="1200" dirty="0" smtClean="0"/>
              <a:t>п.12.15.Количество автоматических пожарных </a:t>
            </a:r>
            <a:r>
              <a:rPr lang="ru-RU" sz="1200" dirty="0" err="1" smtClean="0"/>
              <a:t>извещателей</a:t>
            </a:r>
            <a:r>
              <a:rPr lang="ru-RU" sz="1200" dirty="0" smtClean="0"/>
              <a:t> определено необходимостью обнаружения загораний на контролируемой площади помещений или зон помещений.</a:t>
            </a:r>
          </a:p>
          <a:p>
            <a:pPr>
              <a:buNone/>
            </a:pPr>
            <a:r>
              <a:rPr lang="ru-RU" sz="1200" dirty="0" smtClean="0"/>
              <a:t>п. 12.24. Установка пожарных </a:t>
            </a:r>
            <a:r>
              <a:rPr lang="ru-RU" sz="1200" dirty="0" err="1" smtClean="0"/>
              <a:t>извещателей</a:t>
            </a:r>
            <a:r>
              <a:rPr lang="ru-RU" sz="1200" dirty="0" smtClean="0"/>
              <a:t> произведена в соответствии с требованиями технической документации на данные </a:t>
            </a:r>
            <a:r>
              <a:rPr lang="ru-RU" sz="1200" dirty="0" err="1" smtClean="0"/>
              <a:t>извещатели</a:t>
            </a:r>
            <a:r>
              <a:rPr lang="ru-RU" sz="1200" dirty="0" smtClean="0"/>
              <a:t>.</a:t>
            </a:r>
          </a:p>
          <a:p>
            <a:pPr>
              <a:buNone/>
            </a:pPr>
            <a:r>
              <a:rPr lang="ru-RU" sz="1200" dirty="0" smtClean="0"/>
              <a:t>п.12.45. Приборы приемно-контрольные, приборы управления и другое оборудование применяются в соответствии с требованиями государственных стандартов, норм пожарной безопасности, технической документации и с учетом климатических, механических, электромагнитных и других воздействий в местах их размещения.</a:t>
            </a:r>
          </a:p>
          <a:p>
            <a:pPr>
              <a:buNone/>
            </a:pPr>
            <a:r>
              <a:rPr lang="ru-RU" sz="1200" dirty="0" smtClean="0"/>
              <a:t>п.12.49. Приборы приемно-контрольные и приборы управления установлены на стенах, перегородках и конструкциях, изготовленных из негорючих материалов.</a:t>
            </a:r>
          </a:p>
          <a:p>
            <a:pPr>
              <a:buNone/>
            </a:pPr>
            <a:r>
              <a:rPr lang="ru-RU" sz="1200" dirty="0" smtClean="0"/>
              <a:t>п.12.50. Расстояние от верхнего края приемно-контрольного прибора и прибора управления до перекрытия помещения составляет не менее 1 м.</a:t>
            </a:r>
          </a:p>
          <a:p>
            <a:pPr>
              <a:buNone/>
            </a:pPr>
            <a:r>
              <a:rPr lang="ru-RU" sz="1200" dirty="0" smtClean="0"/>
              <a:t>п.12.52. Приборы приемно-контрольные и приборы управления размещены таким образом, чтобы высота от уровня пола до оперативных органов управления указанной аппаратуры составляет 0,8 - 1,5 м.</a:t>
            </a:r>
          </a:p>
          <a:p>
            <a:pPr>
              <a:buNone/>
            </a:pPr>
            <a:r>
              <a:rPr lang="ru-RU" sz="1200" dirty="0" smtClean="0"/>
              <a:t>п.12.53. Помещения, в которых установлены приемно-контрольные приборы, располагаются на первом этаже здания.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8092" y="214290"/>
            <a:ext cx="9501254" cy="6500858"/>
          </a:xfrm>
        </p:spPr>
        <p:txBody>
          <a:bodyPr/>
          <a:lstStyle/>
          <a:p>
            <a:pPr>
              <a:buNone/>
            </a:pPr>
            <a:r>
              <a:rPr lang="ru-RU" sz="1200" dirty="0" smtClean="0"/>
              <a:t>п.12.57. Выбор проводов и кабелей, способы их прокладки для организации шлейфов и соединительных линий пожарной сигнализации производен в соответствии с требованиями ПУЭ, </a:t>
            </a:r>
            <a:r>
              <a:rPr lang="ru-RU" sz="1200" dirty="0" err="1" smtClean="0"/>
              <a:t>СНиП</a:t>
            </a:r>
            <a:r>
              <a:rPr lang="ru-RU" sz="1200" dirty="0" smtClean="0"/>
              <a:t> 3.05.06-85, ВСН 116-87, требованиями настоящего раздела и технической документации на приборы и оборудование системы пожарной сигнализации.</a:t>
            </a:r>
          </a:p>
          <a:p>
            <a:pPr>
              <a:buNone/>
            </a:pPr>
            <a:r>
              <a:rPr lang="ru-RU" sz="1200" dirty="0" smtClean="0"/>
              <a:t>п.12.58.Шлейфы пожарной сигнализации выполнены с условием обеспечения автоматического контроля целостности их по всей длине.</a:t>
            </a:r>
          </a:p>
          <a:p>
            <a:pPr>
              <a:buNone/>
            </a:pPr>
            <a:r>
              <a:rPr lang="ru-RU" sz="1200" dirty="0" smtClean="0"/>
              <a:t>п. 12.59.Шлейфы пожарной сигнализации выполнены самостоятельными проводами и кабелями с медными жилами.</a:t>
            </a:r>
          </a:p>
          <a:p>
            <a:pPr>
              <a:buNone/>
            </a:pPr>
            <a:r>
              <a:rPr lang="ru-RU" sz="1200" dirty="0" smtClean="0"/>
              <a:t>Шлейфы пожарной сигнализации, выполнять проводами связи.</a:t>
            </a:r>
          </a:p>
          <a:p>
            <a:pPr>
              <a:buNone/>
            </a:pPr>
            <a:r>
              <a:rPr lang="ru-RU" sz="1200" dirty="0" smtClean="0"/>
              <a:t>п.12.65.Линии электропитания приборов приемно-контрольных и оповещения выполнены самостоятельными проводами и кабелями.</a:t>
            </a:r>
          </a:p>
          <a:p>
            <a:pPr>
              <a:buNone/>
            </a:pPr>
            <a:r>
              <a:rPr lang="ru-RU" sz="1200" dirty="0" smtClean="0"/>
              <a:t>п.12.72.Шлейфы пожарной сигнализации разбиты на участки посредством соединительных коробок.</a:t>
            </a:r>
          </a:p>
          <a:p>
            <a:pPr>
              <a:buNone/>
            </a:pPr>
            <a:r>
              <a:rPr lang="ru-RU" sz="1200" dirty="0" smtClean="0"/>
              <a:t>В конце шлейфов предусмотрены устройства, обеспечивающее визуальный контроль его включенного состояния.</a:t>
            </a:r>
          </a:p>
          <a:p>
            <a:pPr>
              <a:buNone/>
            </a:pPr>
            <a:r>
              <a:rPr lang="ru-RU" sz="1200" dirty="0" smtClean="0"/>
              <a:t>А также частично выполняются требования следующих нормативных документов по пожарной безопасности, в том числе:</a:t>
            </a:r>
          </a:p>
          <a:p>
            <a:pPr>
              <a:buNone/>
            </a:pPr>
            <a:r>
              <a:rPr lang="ru-RU" sz="1200" b="1" dirty="0" smtClean="0"/>
              <a:t> </a:t>
            </a:r>
            <a:r>
              <a:rPr lang="ru-RU" sz="1200" b="1" dirty="0" err="1" smtClean="0"/>
              <a:t>СНиП</a:t>
            </a:r>
            <a:r>
              <a:rPr lang="ru-RU" sz="1200" b="1" dirty="0" smtClean="0"/>
              <a:t> 23-05-95 Естественное и искусственное освещение.</a:t>
            </a:r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>           п.7.62 Помещения учреждения обеспечены эвакуационным освещением.</a:t>
            </a:r>
          </a:p>
          <a:p>
            <a:pPr>
              <a:buNone/>
            </a:pPr>
            <a:r>
              <a:rPr lang="ru-RU" sz="1200" dirty="0" smtClean="0"/>
              <a:t>           п.7.65 Эвакуационные выходы отмечены световыми указателями.</a:t>
            </a:r>
          </a:p>
          <a:p>
            <a:pPr>
              <a:buNone/>
            </a:pPr>
            <a:r>
              <a:rPr lang="ru-RU" sz="1200" dirty="0" smtClean="0"/>
              <a:t>п.7.66 Осветительные приборы аварийного освещения (эвакуационного) предусмотрены горящими, включаемыми одновременно с основными осветительными приборами нормального освещения.</a:t>
            </a:r>
          </a:p>
          <a:p>
            <a:pPr>
              <a:buNone/>
            </a:pPr>
            <a:r>
              <a:rPr lang="ru-RU" sz="1200" b="1" dirty="0" smtClean="0"/>
              <a:t> </a:t>
            </a:r>
            <a:endParaRPr lang="ru-RU" sz="1200" dirty="0" smtClean="0"/>
          </a:p>
          <a:p>
            <a:pPr>
              <a:buNone/>
            </a:pPr>
            <a:r>
              <a:rPr lang="ru-RU" sz="1200" b="1" u="sng" dirty="0" smtClean="0"/>
              <a:t>12. Государственные стандарты (ГОСТ)</a:t>
            </a:r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>2.1.	ГОСТ 12.1.004-91* ССБТ. Пожарная безопасность. Общие требования.</a:t>
            </a:r>
          </a:p>
          <a:p>
            <a:pPr lvl="0">
              <a:buNone/>
            </a:pPr>
            <a:r>
              <a:rPr lang="ru-RU" sz="1200" dirty="0" smtClean="0"/>
              <a:t>ГОСТ   12.1.019-79*   ССБТ.   </a:t>
            </a:r>
            <a:r>
              <a:rPr lang="ru-RU" sz="1200" dirty="0" err="1" smtClean="0"/>
              <a:t>Электробезопасность</a:t>
            </a:r>
            <a:r>
              <a:rPr lang="ru-RU" sz="1200" dirty="0" smtClean="0"/>
              <a:t>.   Общие  требования   и</a:t>
            </a:r>
            <a:br>
              <a:rPr lang="ru-RU" sz="1200" dirty="0" smtClean="0"/>
            </a:br>
            <a:r>
              <a:rPr lang="ru-RU" sz="1200" dirty="0" smtClean="0"/>
              <a:t>номенклатура видов защиты.</a:t>
            </a:r>
          </a:p>
          <a:p>
            <a:pPr lvl="0">
              <a:buNone/>
            </a:pPr>
            <a:r>
              <a:rPr lang="ru-RU" sz="1200" dirty="0" smtClean="0"/>
              <a:t>ГОСТ   12.1.030-81      ССБТ.   </a:t>
            </a:r>
            <a:r>
              <a:rPr lang="ru-RU" sz="1200" dirty="0" err="1" smtClean="0"/>
              <a:t>Электробезопасность</a:t>
            </a:r>
            <a:r>
              <a:rPr lang="ru-RU" sz="1200" dirty="0" smtClean="0"/>
              <a:t>.   Защитное  заземление.</a:t>
            </a:r>
            <a:br>
              <a:rPr lang="ru-RU" sz="1200" dirty="0" smtClean="0"/>
            </a:br>
            <a:r>
              <a:rPr lang="ru-RU" sz="1200" dirty="0" err="1" smtClean="0"/>
              <a:t>Зануление</a:t>
            </a:r>
            <a:r>
              <a:rPr lang="ru-RU" sz="1200" dirty="0" smtClean="0"/>
              <a:t>.</a:t>
            </a:r>
          </a:p>
          <a:p>
            <a:pPr lvl="0">
              <a:buNone/>
            </a:pPr>
            <a:r>
              <a:rPr lang="ru-RU" sz="1200" dirty="0" smtClean="0"/>
              <a:t>ГОСТ 12.1.033-81 ССБТ. Пожарная безопасность. Термины и определения.</a:t>
            </a:r>
          </a:p>
          <a:p>
            <a:pPr lvl="0">
              <a:buNone/>
            </a:pPr>
            <a:r>
              <a:rPr lang="ru-RU" sz="1200" dirty="0" smtClean="0"/>
              <a:t>ГОСТ 12.4.026-76* ССБТ. Цвета сигнальные и знаки безопасности.</a:t>
            </a:r>
          </a:p>
          <a:p>
            <a:pPr lvl="0">
              <a:buNone/>
            </a:pPr>
            <a:r>
              <a:rPr lang="ru-RU" sz="1200" dirty="0" smtClean="0"/>
              <a:t>ГОСТ Р 53292-2009 «Огнезащитные составы и вещества для древесины и</a:t>
            </a:r>
            <a:br>
              <a:rPr lang="ru-RU" sz="1200" dirty="0" smtClean="0"/>
            </a:br>
            <a:r>
              <a:rPr lang="ru-RU" sz="1200" dirty="0" smtClean="0"/>
              <a:t>материалы на ее основе. Общие требования. Методы испытаний»</a:t>
            </a:r>
          </a:p>
          <a:p>
            <a:pPr>
              <a:buNone/>
            </a:pPr>
            <a:r>
              <a:rPr lang="ru-RU" sz="1200" b="1" u="sng" dirty="0" smtClean="0"/>
              <a:t>3. Строительные нормы и правила (</a:t>
            </a:r>
            <a:r>
              <a:rPr lang="ru-RU" sz="1200" b="1" u="sng" dirty="0" err="1" smtClean="0"/>
              <a:t>СНиЩ</a:t>
            </a:r>
            <a:endParaRPr lang="ru-RU" sz="1200" dirty="0" smtClean="0"/>
          </a:p>
          <a:p>
            <a:pPr lvl="0">
              <a:buNone/>
            </a:pPr>
            <a:r>
              <a:rPr lang="ru-RU" sz="1200" dirty="0" err="1" smtClean="0"/>
              <a:t>СНиП</a:t>
            </a:r>
            <a:r>
              <a:rPr lang="ru-RU" sz="1200" dirty="0" smtClean="0"/>
              <a:t> 21-01-97* Пожарная безопасность зданий и сооружений.</a:t>
            </a:r>
          </a:p>
          <a:p>
            <a:pPr lvl="0">
              <a:buNone/>
            </a:pPr>
            <a:r>
              <a:rPr lang="ru-RU" sz="1200" dirty="0" err="1" smtClean="0"/>
              <a:t>СНиП</a:t>
            </a:r>
            <a:r>
              <a:rPr lang="ru-RU" sz="1200" dirty="0" smtClean="0"/>
              <a:t> 23-05-95 Естественное и искусственное освещение.</a:t>
            </a:r>
          </a:p>
          <a:p>
            <a:pPr lvl="0">
              <a:buNone/>
            </a:pPr>
            <a:r>
              <a:rPr lang="ru-RU" sz="1200" dirty="0" err="1" smtClean="0"/>
              <a:t>СНиП</a:t>
            </a:r>
            <a:r>
              <a:rPr lang="ru-RU" sz="1200" dirty="0" smtClean="0"/>
              <a:t> 2.04.01-85* Внутренний водопровод и канализация зданий.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6654" y="214290"/>
            <a:ext cx="9572692" cy="6500858"/>
          </a:xfrm>
        </p:spPr>
        <p:txBody>
          <a:bodyPr/>
          <a:lstStyle/>
          <a:p>
            <a:pPr lvl="0">
              <a:buNone/>
            </a:pPr>
            <a:r>
              <a:rPr lang="ru-RU" sz="1200" dirty="0" err="1" smtClean="0"/>
              <a:t>СНиП</a:t>
            </a:r>
            <a:r>
              <a:rPr lang="ru-RU" sz="1200" dirty="0" smtClean="0"/>
              <a:t> 2.04.02-84* Водоснабжение, Наружные сети и сооружения.</a:t>
            </a:r>
          </a:p>
          <a:p>
            <a:pPr lvl="0">
              <a:buNone/>
            </a:pPr>
            <a:r>
              <a:rPr lang="ru-RU" sz="1200" dirty="0" err="1" smtClean="0"/>
              <a:t>СНиП</a:t>
            </a:r>
            <a:r>
              <a:rPr lang="ru-RU" sz="1200" dirty="0" smtClean="0"/>
              <a:t> 2.04.05-1* Отопление, вентиляция и кондиционирование (с изменением</a:t>
            </a:r>
            <a:br>
              <a:rPr lang="ru-RU" sz="1200" dirty="0" smtClean="0"/>
            </a:br>
            <a:r>
              <a:rPr lang="ru-RU" sz="1200" dirty="0" smtClean="0"/>
              <a:t>№2).</a:t>
            </a:r>
          </a:p>
          <a:p>
            <a:pPr lvl="0">
              <a:buNone/>
            </a:pPr>
            <a:r>
              <a:rPr lang="ru-RU" sz="1200" dirty="0" err="1" smtClean="0"/>
              <a:t>СНиП</a:t>
            </a:r>
            <a:r>
              <a:rPr lang="ru-RU" sz="1200" dirty="0" smtClean="0"/>
              <a:t> 31-06-2009 Общественные здания и сооружения</a:t>
            </a:r>
          </a:p>
          <a:p>
            <a:pPr>
              <a:buNone/>
            </a:pPr>
            <a:r>
              <a:rPr lang="ru-RU" sz="1200" dirty="0" smtClean="0"/>
              <a:t> </a:t>
            </a:r>
          </a:p>
          <a:p>
            <a:pPr>
              <a:buNone/>
            </a:pPr>
            <a:r>
              <a:rPr lang="ru-RU" sz="1200" dirty="0" smtClean="0"/>
              <a:t>   (В    разделе указывается перечень выполняемых требований федеральных законов о технических регламентах и нормативных документов по пожарной безопасности для конкретного объекта защиты).</a:t>
            </a:r>
          </a:p>
          <a:p>
            <a:pPr>
              <a:buNone/>
            </a:pPr>
            <a:endParaRPr lang="ru-RU" sz="1050" dirty="0" smtClean="0"/>
          </a:p>
          <a:p>
            <a:pPr>
              <a:buNone/>
            </a:pPr>
            <a:r>
              <a:rPr lang="ru-RU" sz="1050" b="1" dirty="0" smtClean="0"/>
              <a:t>Настоящую декларацию разработал:</a:t>
            </a:r>
          </a:p>
          <a:p>
            <a:pPr>
              <a:buNone/>
            </a:pPr>
            <a:endParaRPr lang="ru-RU" sz="1050" b="1" u="sng" dirty="0" smtClean="0"/>
          </a:p>
          <a:p>
            <a:pPr>
              <a:buNone/>
            </a:pPr>
            <a:r>
              <a:rPr lang="ru-RU" sz="1050" b="1" u="sng" dirty="0" smtClean="0"/>
              <a:t>Директор ГКОУ «Будёновская ООШ»</a:t>
            </a:r>
            <a:endParaRPr lang="ru-RU" sz="1050" b="1" dirty="0" smtClean="0"/>
          </a:p>
          <a:p>
            <a:pPr>
              <a:buNone/>
            </a:pPr>
            <a:endParaRPr lang="ru-RU" sz="1050" b="1" u="sng" dirty="0" smtClean="0"/>
          </a:p>
          <a:p>
            <a:pPr>
              <a:buNone/>
            </a:pPr>
            <a:r>
              <a:rPr lang="ru-RU" sz="1050" b="1" u="sng" dirty="0" smtClean="0"/>
              <a:t>Гаджиев М.Д.</a:t>
            </a:r>
            <a:r>
              <a:rPr lang="ru-RU" sz="1050" b="1" dirty="0" smtClean="0"/>
              <a:t>                                                                                    ______________________</a:t>
            </a:r>
          </a:p>
          <a:p>
            <a:pPr>
              <a:buNone/>
            </a:pPr>
            <a:r>
              <a:rPr lang="ru-RU" sz="1050" b="1" dirty="0" smtClean="0"/>
              <a:t>                                                                                                                                                                                     (подпись)</a:t>
            </a:r>
          </a:p>
          <a:p>
            <a:pPr>
              <a:buNone/>
            </a:pPr>
            <a:r>
              <a:rPr lang="ru-RU" sz="1050" b="1" dirty="0" smtClean="0"/>
              <a:t> </a:t>
            </a:r>
            <a:r>
              <a:rPr lang="ru-RU" sz="1050" b="1" u="sng" dirty="0" smtClean="0"/>
              <a:t>"        "                     2016г.</a:t>
            </a:r>
            <a:r>
              <a:rPr lang="ru-RU" sz="1050" b="1" dirty="0" smtClean="0"/>
              <a:t>                                                                                           М.П.</a:t>
            </a:r>
          </a:p>
          <a:p>
            <a:pPr>
              <a:buNone/>
            </a:pPr>
            <a:endParaRPr lang="ru-RU" sz="1050" b="1" dirty="0" smtClean="0"/>
          </a:p>
          <a:p>
            <a:r>
              <a:rPr lang="ru-RU" sz="1050" baseline="30000" dirty="0" smtClean="0"/>
              <a:t>1</a:t>
            </a:r>
            <a:r>
              <a:rPr lang="ru-RU" sz="1050" dirty="0" smtClean="0"/>
              <a:t> Наименование структурного подразделения центрального аппарата Министерства Российской Федерации по делам гражданской обороны, чрезвычайным ситуациям и ликвидации последствий стихийных бедствий, в сферу ведения, которого входят вопросы организации и осуществления государственного пожарного надзора; структурного подразделения территориального органа Министерства Российской Федерации по делам гражданской обороны, чрезвычайным ситуациям и ликвидации последствий стихийных бедствий - регионального центра по делам гражданской обороны, чрезвычайным ситуациям и ликвидации последствий стихийных бедствий, в сферу ведения, которого входят вопросы организации и осуществления государственного пожарного надзора; структурного подразделения территориального органа Министерства Российской Федерации </a:t>
            </a:r>
            <a:r>
              <a:rPr lang="ru-RU" sz="1050" i="1" dirty="0" smtClean="0"/>
              <a:t>по </a:t>
            </a:r>
            <a:r>
              <a:rPr lang="ru-RU" sz="1050" dirty="0" smtClean="0"/>
              <a:t>делам гражданской обороны, чрезвычайным ситуациям и ликвидации последствий стихийных бедствий - органа, специально уполномоченного решать задачи гражданской обороны и задачи по предупреждению и ликвидации чрезвычайных ситуаций по субъекту Российской Федерации, в сферу ведения которого входят вопросы организации и осуществления государственного пожарного надзора; территориального отдела (отделения, инспекции) структурного подразделения территориального органа Министерства Российской Федерации по делам гражданской обороны, чрезвычайным ситуациям и ликвидации последствий стихийных бедствий - органа, специально уполномоченного решать задачи гражданской обороны и задачи по предупреждению и ликвидации чрезвычайных ситуаций по субъекту Российской Федерации, в сферу ведения которого входят вопросы организации и осуществления государственного пожарного надзора; структурного подразделения специального или воинского подразделения федеральной противопожарной службы, созданного в целях организации профилактики и тушения пожаров в закрытом административно-территориальном образовании, особо важной и режимной организации, в сферу ведения которого входят вопросы организации и осуществления государственного пожарного надзора.</a:t>
            </a:r>
          </a:p>
          <a:p>
            <a:r>
              <a:rPr lang="ru-RU" sz="1050" baseline="30000" dirty="0" smtClean="0"/>
              <a:t>2</a:t>
            </a:r>
            <a:r>
              <a:rPr lang="ru-RU" sz="1050" dirty="0" smtClean="0"/>
              <a:t> К декларации прилагаются расчеты по оценке пожарного риска. На действовавшие до дня вступления в силу Федерального закона от 22 июля 2008 г. №123-Ф3 «Технический регламент о требованиях пожарной безопасности» объекты защиты расчет пожарного риска не требуется.</a:t>
            </a:r>
          </a:p>
          <a:p>
            <a:endParaRPr lang="ru-RU" sz="1050" dirty="0" smtClean="0"/>
          </a:p>
          <a:p>
            <a:pPr>
              <a:buNone/>
            </a:pPr>
            <a:endParaRPr lang="ru-RU" sz="1050" b="1" dirty="0" smtClean="0"/>
          </a:p>
          <a:p>
            <a:pPr>
              <a:buNone/>
            </a:pPr>
            <a:r>
              <a:rPr lang="ru-RU" sz="1050" dirty="0" smtClean="0"/>
              <a:t> </a:t>
            </a:r>
          </a:p>
          <a:p>
            <a:pPr>
              <a:buNone/>
            </a:pPr>
            <a:r>
              <a:rPr lang="ru-RU" sz="1050" dirty="0" smtClean="0"/>
              <a:t> </a:t>
            </a:r>
          </a:p>
          <a:p>
            <a:pPr>
              <a:buNone/>
            </a:pPr>
            <a:r>
              <a:rPr lang="ru-RU" sz="1050" dirty="0" smtClean="0"/>
              <a:t> </a:t>
            </a:r>
          </a:p>
          <a:p>
            <a:pPr>
              <a:buNone/>
            </a:pPr>
            <a:r>
              <a:rPr lang="ru-RU" sz="1050" dirty="0" smtClean="0"/>
              <a:t> </a:t>
            </a:r>
            <a:endParaRPr lang="ru-RU" sz="105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 txBox="1">
            <a:spLocks noChangeArrowheads="1"/>
          </p:cNvSpPr>
          <p:nvPr/>
        </p:nvSpPr>
        <p:spPr bwMode="auto">
          <a:xfrm>
            <a:off x="0" y="6350"/>
            <a:ext cx="9906000" cy="900113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lIns="82592" tIns="41297" rIns="82592" bIns="41297" anchor="ctr"/>
          <a:lstStyle/>
          <a:p>
            <a:pPr algn="ctr" defTabSz="1543050"/>
            <a:r>
              <a:rPr lang="ru-RU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defTabSz="1543050"/>
            <a:r>
              <a:rPr lang="ru-RU" sz="15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ГКОУ «Буденовская ООШ Ахвахского района»</a:t>
            </a:r>
          </a:p>
          <a:p>
            <a:pPr algn="ctr" defTabSz="1543050"/>
            <a:r>
              <a:rPr lang="ru-RU" sz="15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(Заключение о соответствии объекта защиты обязательным требованиям пожарной безопасности)</a:t>
            </a:r>
          </a:p>
        </p:txBody>
      </p:sp>
      <p:graphicFrame>
        <p:nvGraphicFramePr>
          <p:cNvPr id="61443" name="Object 3"/>
          <p:cNvGraphicFramePr>
            <a:graphicFrameLocks noChangeAspect="1"/>
          </p:cNvGraphicFramePr>
          <p:nvPr/>
        </p:nvGraphicFramePr>
        <p:xfrm>
          <a:off x="3368676" y="917577"/>
          <a:ext cx="4198938" cy="5940425"/>
        </p:xfrm>
        <a:graphic>
          <a:graphicData uri="http://schemas.openxmlformats.org/presentationml/2006/ole">
            <p:oleObj spid="_x0000_s61443" name="Acrobat Document" r:id="rId3" imgW="5667119" imgH="8019810" progId="AcroExch.Document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350"/>
            <a:ext cx="9906000" cy="900113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/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ГКОУ «БУДЕНОВСКАЯ ООШ АХВАХСКОГО РАЙОНА»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(лист согласования)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(содержание)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36539" y="1125538"/>
          <a:ext cx="9469437" cy="3176588"/>
        </p:xfrm>
        <a:graphic>
          <a:graphicData uri="http://schemas.openxmlformats.org/drawingml/2006/table">
            <a:tbl>
              <a:tblPr/>
              <a:tblGrid>
                <a:gridCol w="8813800"/>
                <a:gridCol w="655637"/>
              </a:tblGrid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101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Слайда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Космический снимок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Схема  расположения объекта на местности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расположения объекта на местности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План-эвакуации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381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чердака объекта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381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Оперативно-технические характеристики объекта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9-12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381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Лист учета проверки надзорными органами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381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Декларация пожарной безопасности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14-24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 idx="4294967295"/>
          </p:nvPr>
        </p:nvSpPr>
        <p:spPr>
          <a:xfrm>
            <a:off x="488950" y="0"/>
            <a:ext cx="8915400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2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4" y="981075"/>
            <a:ext cx="9361489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Выноска 1 197"/>
          <p:cNvSpPr>
            <a:spLocks/>
          </p:cNvSpPr>
          <p:nvPr/>
        </p:nvSpPr>
        <p:spPr bwMode="auto">
          <a:xfrm>
            <a:off x="268289" y="1160463"/>
            <a:ext cx="3794125" cy="1524000"/>
          </a:xfrm>
          <a:prstGeom prst="borderCallout1">
            <a:avLst>
              <a:gd name="adj1" fmla="val 7500"/>
              <a:gd name="adj2" fmla="val 102009"/>
              <a:gd name="adj3" fmla="val 177083"/>
              <a:gd name="adj4" fmla="val 119833"/>
            </a:avLst>
          </a:prstGeom>
          <a:solidFill>
            <a:srgbClr val="FFFF00"/>
          </a:solidFill>
          <a:ln w="9525" algn="ctr">
            <a:solidFill>
              <a:srgbClr val="FF0000"/>
            </a:solidFill>
            <a:round/>
            <a:headEnd type="oval" w="med" len="med"/>
            <a:tailEnd type="triangle" w="lg" len="lg"/>
          </a:ln>
        </p:spPr>
        <p:txBody>
          <a:bodyPr lIns="68306" tIns="34153" rIns="68306" bIns="34153" anchor="ctr"/>
          <a:lstStyle/>
          <a:p>
            <a:pPr algn="ctr"/>
            <a:r>
              <a:rPr lang="ru-RU" sz="1000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ГКОУ «Буденовская ООШ </a:t>
            </a:r>
            <a:r>
              <a:rPr lang="ru-RU" sz="1000" u="sng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Ахвахского</a:t>
            </a:r>
            <a:r>
              <a:rPr lang="ru-RU" sz="1000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района»</a:t>
            </a:r>
          </a:p>
          <a:p>
            <a:pPr algn="ctr"/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368035 РД Хасавюртовский район с.Буденовка </a:t>
            </a:r>
            <a:r>
              <a:rPr lang="ru-RU" sz="1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Ахвахского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pPr algn="ctr"/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Эл. Адрес: </a:t>
            </a:r>
            <a:r>
              <a:rPr lang="en-US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budenovskay@yandex.ru</a:t>
            </a:r>
            <a:endParaRPr lang="ru-RU" sz="10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телефон 8(</a:t>
            </a:r>
            <a:r>
              <a:rPr lang="en-US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963) 4134714</a:t>
            </a:r>
            <a:endParaRPr lang="ru-RU" sz="1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Директор школы – Гаджиев Магомед </a:t>
            </a:r>
            <a:r>
              <a:rPr lang="ru-RU" sz="1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Далгатович</a:t>
            </a:r>
            <a:endParaRPr lang="ru-RU" sz="1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Главный врач участковой больницы с.Новосельское Хасавюртовского района РД</a:t>
            </a:r>
          </a:p>
          <a:p>
            <a:pPr algn="ctr"/>
            <a:r>
              <a:rPr lang="ru-RU" sz="1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Исрапилова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Мадина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Висраиловна</a:t>
            </a:r>
            <a:endParaRPr lang="ru-RU" sz="1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Тел .8 928 567 65 87</a:t>
            </a:r>
          </a:p>
          <a:p>
            <a:pPr algn="ctr"/>
            <a:endParaRPr lang="ru-RU" sz="1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5" name="Rectangle 4"/>
          <p:cNvSpPr txBox="1">
            <a:spLocks noChangeArrowheads="1"/>
          </p:cNvSpPr>
          <p:nvPr/>
        </p:nvSpPr>
        <p:spPr bwMode="auto">
          <a:xfrm>
            <a:off x="0" y="6350"/>
            <a:ext cx="9906000" cy="900113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lIns="82592" tIns="41297" rIns="82592" bIns="41297" anchor="ctr"/>
          <a:lstStyle/>
          <a:p>
            <a:pPr algn="ctr" defTabSz="1543050"/>
            <a:r>
              <a:rPr 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defTabSz="1543050"/>
            <a:r>
              <a:rPr lang="ru-RU" sz="15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ГКОУ «Буденовская ООШ </a:t>
            </a:r>
            <a:r>
              <a:rPr lang="ru-RU" sz="1500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Ахвахского</a:t>
            </a:r>
            <a:r>
              <a:rPr lang="ru-RU" sz="15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района»</a:t>
            </a:r>
          </a:p>
          <a:p>
            <a:pPr algn="ctr" defTabSz="1543050"/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(космический снимок)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472" y="928670"/>
            <a:ext cx="8486772" cy="214314"/>
          </a:xfrm>
        </p:spPr>
        <p:txBody>
          <a:bodyPr/>
          <a:lstStyle/>
          <a:p>
            <a:pPr defTabSz="1543050"/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b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ГКОУ «Буденовская ООШ </a:t>
            </a:r>
            <a:r>
              <a:rPr lang="ru-RU" sz="1600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Ахвахского</a:t>
            </a:r>
            <a:r>
              <a:rPr lang="ru-RU" sz="16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района»</a:t>
            </a:r>
            <a:br>
              <a:rPr lang="ru-RU" sz="16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(космический снимок)</a:t>
            </a:r>
            <a:r>
              <a:rPr lang="ru-RU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4" descr="20160422_104722 (1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54" y="1071546"/>
            <a:ext cx="9572692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99" name="Group 55"/>
          <p:cNvGraphicFramePr>
            <a:graphicFrameLocks noGrp="1"/>
          </p:cNvGraphicFramePr>
          <p:nvPr/>
        </p:nvGraphicFramePr>
        <p:xfrm>
          <a:off x="0" y="5876927"/>
          <a:ext cx="9896475" cy="971551"/>
        </p:xfrm>
        <a:graphic>
          <a:graphicData uri="http://schemas.openxmlformats.org/drawingml/2006/table">
            <a:tbl>
              <a:tblPr/>
              <a:tblGrid>
                <a:gridCol w="879475"/>
                <a:gridCol w="879475"/>
                <a:gridCol w="814388"/>
                <a:gridCol w="615950"/>
                <a:gridCol w="1085850"/>
                <a:gridCol w="906462"/>
                <a:gridCol w="1746250"/>
                <a:gridCol w="1741488"/>
                <a:gridCol w="1227137"/>
              </a:tblGrid>
              <a:tr h="174625">
                <a:tc gridSpan="9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ОБЩАЯ ИНФОРМАЦИЯ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Год постр-ки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Дата послед. кап. ремонта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Кол-во этажей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Общ.выс.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Размеры геометрич.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(Жилого здания)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Общ. площ. компл.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Среднее количество нахождения людей / персонала в здании (чел.)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Количество людей / персонала находящихся в здании круглосуточно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Количество выходов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1986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2012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2,80 м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43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х1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м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559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 м</a:t>
                      </a:r>
                      <a:r>
                        <a:rPr kumimoji="0" lang="ru-RU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101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cxnSp>
        <p:nvCxnSpPr>
          <p:cNvPr id="67" name="Прямая со стрелкой 66"/>
          <p:cNvCxnSpPr/>
          <p:nvPr/>
        </p:nvCxnSpPr>
        <p:spPr>
          <a:xfrm>
            <a:off x="5097464" y="3068638"/>
            <a:ext cx="160337" cy="2360612"/>
          </a:xfrm>
          <a:prstGeom prst="straightConnector1">
            <a:avLst/>
          </a:prstGeom>
          <a:noFill/>
          <a:ln w="0" cap="flat" cmpd="sng" algn="ctr">
            <a:solidFill>
              <a:schemeClr val="tx1"/>
            </a:solidFill>
            <a:prstDash val="solid"/>
            <a:headEnd type="triangle" w="lg" len="lg"/>
            <a:tailEnd type="triangle" w="lg" len="lg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68" name="Freeform 62"/>
          <p:cNvSpPr>
            <a:spLocks/>
          </p:cNvSpPr>
          <p:nvPr/>
        </p:nvSpPr>
        <p:spPr bwMode="auto">
          <a:xfrm>
            <a:off x="5172076" y="5445125"/>
            <a:ext cx="431800" cy="241300"/>
          </a:xfrm>
          <a:custGeom>
            <a:avLst/>
            <a:gdLst>
              <a:gd name="T0" fmla="*/ 0 w 291"/>
              <a:gd name="T1" fmla="*/ 0 h 159"/>
              <a:gd name="T2" fmla="*/ 0 w 291"/>
              <a:gd name="T3" fmla="*/ 2147483647 h 159"/>
              <a:gd name="T4" fmla="*/ 2147483647 w 291"/>
              <a:gd name="T5" fmla="*/ 2147483647 h 159"/>
              <a:gd name="T6" fmla="*/ 2147483647 w 291"/>
              <a:gd name="T7" fmla="*/ 2147483647 h 159"/>
              <a:gd name="T8" fmla="*/ 0 w 291"/>
              <a:gd name="T9" fmla="*/ 0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"/>
              <a:gd name="T16" fmla="*/ 0 h 159"/>
              <a:gd name="T17" fmla="*/ 291 w 291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" h="159">
                <a:moveTo>
                  <a:pt x="0" y="0"/>
                </a:moveTo>
                <a:lnTo>
                  <a:pt x="0" y="159"/>
                </a:lnTo>
                <a:lnTo>
                  <a:pt x="291" y="114"/>
                </a:lnTo>
                <a:lnTo>
                  <a:pt x="291" y="3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47" tIns="45674" rIns="91347" bIns="45674"/>
          <a:lstStyle/>
          <a:p>
            <a:pPr algn="ctr" defTabSz="912813">
              <a:defRPr/>
            </a:pPr>
            <a:endParaRPr lang="ru-RU" sz="21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 Box 63"/>
          <p:cNvSpPr txBox="1">
            <a:spLocks noChangeArrowheads="1"/>
          </p:cNvSpPr>
          <p:nvPr/>
        </p:nvSpPr>
        <p:spPr bwMode="auto">
          <a:xfrm>
            <a:off x="5168901" y="5470527"/>
            <a:ext cx="434975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5324" rIns="0" bIns="35324" anchor="ctr">
            <a:spAutoFit/>
          </a:bodyPr>
          <a:lstStyle/>
          <a:p>
            <a:pPr algn="ctr" defTabSz="709613" eaLnBrk="0" hangingPunct="0">
              <a:defRPr/>
            </a:pPr>
            <a:r>
              <a: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ПЧ - 15</a:t>
            </a:r>
          </a:p>
        </p:txBody>
      </p:sp>
      <p:sp>
        <p:nvSpPr>
          <p:cNvPr id="70" name="Line 58"/>
          <p:cNvSpPr>
            <a:spLocks noChangeShapeType="1"/>
          </p:cNvSpPr>
          <p:nvPr/>
        </p:nvSpPr>
        <p:spPr bwMode="auto">
          <a:xfrm>
            <a:off x="5178425" y="5437190"/>
            <a:ext cx="0" cy="4397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/>
            <a:tailEnd type="oval"/>
          </a:ln>
        </p:spPr>
        <p:txBody>
          <a:bodyPr wrap="none" anchor="ctr"/>
          <a:lstStyle/>
          <a:p>
            <a:pPr defTabSz="953744">
              <a:defRPr/>
            </a:pPr>
            <a:endParaRPr lang="ru-RU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83" name="Прямоугольник 70"/>
          <p:cNvSpPr>
            <a:spLocks noChangeArrowheads="1"/>
          </p:cNvSpPr>
          <p:nvPr/>
        </p:nvSpPr>
        <p:spPr bwMode="auto">
          <a:xfrm>
            <a:off x="5451475" y="4175127"/>
            <a:ext cx="573088" cy="214313"/>
          </a:xfrm>
          <a:prstGeom prst="rect">
            <a:avLst/>
          </a:prstGeom>
          <a:solidFill>
            <a:srgbClr val="FFFFFF"/>
          </a:solidFill>
          <a:ln w="0" algn="ctr">
            <a:solidFill>
              <a:srgbClr val="000000"/>
            </a:solidFill>
            <a:miter lim="800000"/>
            <a:headEnd/>
            <a:tailEnd/>
          </a:ln>
        </p:spPr>
        <p:txBody>
          <a:bodyPr lIns="128016" tIns="64008" rIns="128016" bIns="64008" anchor="ctr"/>
          <a:lstStyle/>
          <a:p>
            <a:pPr algn="ctr" defTabSz="1279525"/>
            <a:r>
              <a:rPr lang="ru-RU" sz="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9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</a:p>
        </p:txBody>
      </p:sp>
      <p:sp>
        <p:nvSpPr>
          <p:cNvPr id="72" name="TextBox 36"/>
          <p:cNvSpPr txBox="1">
            <a:spLocks noChangeArrowheads="1"/>
          </p:cNvSpPr>
          <p:nvPr/>
        </p:nvSpPr>
        <p:spPr bwMode="auto">
          <a:xfrm>
            <a:off x="0" y="908050"/>
            <a:ext cx="3392488" cy="1668092"/>
          </a:xfrm>
          <a:prstGeom prst="rect">
            <a:avLst/>
          </a:prstGeom>
          <a:solidFill>
            <a:srgbClr val="D9D9D9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lIns="127954" tIns="63980" rIns="127954" bIns="63980">
            <a:spAutoFit/>
          </a:bodyPr>
          <a:lstStyle/>
          <a:p>
            <a:pPr defTabSz="1276350">
              <a:defRPr/>
            </a:pPr>
            <a:r>
              <a:rPr lang="ru-RU" sz="1000" b="1" u="sng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Общая характеристика населенного пункта:</a:t>
            </a:r>
          </a:p>
          <a:p>
            <a:pPr defTabSz="1276350">
              <a:defRPr/>
            </a:pPr>
            <a:r>
              <a:rPr lang="ru-RU" sz="1000">
                <a:latin typeface="Times New Roman" pitchFamily="18" charset="0"/>
                <a:cs typeface="Times New Roman" pitchFamily="18" charset="0"/>
              </a:rPr>
              <a:t>- площадь территории –2,12 кв км</a:t>
            </a:r>
          </a:p>
          <a:p>
            <a:pPr defTabSz="1276350">
              <a:defRPr/>
            </a:pPr>
            <a:r>
              <a:rPr lang="ru-RU" sz="1000">
                <a:latin typeface="Times New Roman" pitchFamily="18" charset="0"/>
                <a:cs typeface="Times New Roman" pitchFamily="18" charset="0"/>
              </a:rPr>
              <a:t>- количество проживающего населения – 750  чел. </a:t>
            </a:r>
          </a:p>
          <a:p>
            <a:pPr defTabSz="1276350">
              <a:defRPr/>
            </a:pPr>
            <a:r>
              <a:rPr lang="ru-RU" sz="1000">
                <a:latin typeface="Times New Roman" pitchFamily="18" charset="0"/>
                <a:cs typeface="Times New Roman" pitchFamily="18" charset="0"/>
              </a:rPr>
              <a:t>- (из них детей 260) </a:t>
            </a:r>
          </a:p>
          <a:p>
            <a:pPr defTabSz="1276350">
              <a:buFontTx/>
              <a:buChar char="-"/>
              <a:defRPr/>
            </a:pPr>
            <a:r>
              <a:rPr lang="ru-RU" sz="1000">
                <a:latin typeface="Times New Roman" pitchFamily="18" charset="0"/>
                <a:cs typeface="Times New Roman" pitchFamily="18" charset="0"/>
              </a:rPr>
              <a:t>количество домов –170 </a:t>
            </a:r>
          </a:p>
          <a:p>
            <a:pPr defTabSz="1276350">
              <a:defRPr/>
            </a:pPr>
            <a:r>
              <a:rPr lang="ru-RU" sz="1000">
                <a:latin typeface="Times New Roman" pitchFamily="18" charset="0"/>
                <a:cs typeface="Times New Roman" pitchFamily="18" charset="0"/>
              </a:rPr>
              <a:t>- социально-значимых объектов – 2;</a:t>
            </a:r>
          </a:p>
          <a:p>
            <a:pPr defTabSz="1276350">
              <a:defRPr/>
            </a:pPr>
            <a:r>
              <a:rPr lang="ru-RU" sz="1000">
                <a:latin typeface="Times New Roman" pitchFamily="18" charset="0"/>
                <a:cs typeface="Times New Roman" pitchFamily="18" charset="0"/>
              </a:rPr>
              <a:t>- котельных – 0;</a:t>
            </a:r>
          </a:p>
          <a:p>
            <a:pPr defTabSz="1276350">
              <a:defRPr/>
            </a:pPr>
            <a:r>
              <a:rPr lang="ru-RU" sz="1000">
                <a:latin typeface="Times New Roman" pitchFamily="18" charset="0"/>
                <a:cs typeface="Times New Roman" pitchFamily="18" charset="0"/>
              </a:rPr>
              <a:t>- д/к – 1</a:t>
            </a:r>
          </a:p>
          <a:p>
            <a:pPr defTabSz="1276350">
              <a:defRPr/>
            </a:pPr>
            <a:r>
              <a:rPr lang="ru-RU" sz="1000">
                <a:latin typeface="Times New Roman" pitchFamily="18" charset="0"/>
                <a:cs typeface="Times New Roman" pitchFamily="18" charset="0"/>
              </a:rPr>
              <a:t>- детский сад – 0</a:t>
            </a:r>
          </a:p>
          <a:p>
            <a:pPr defTabSz="1276350">
              <a:defRPr/>
            </a:pPr>
            <a:r>
              <a:rPr lang="ru-RU" sz="1000">
                <a:latin typeface="Times New Roman" pitchFamily="18" charset="0"/>
                <a:cs typeface="Times New Roman" pitchFamily="18" charset="0"/>
              </a:rPr>
              <a:t>- школы – 1</a:t>
            </a:r>
          </a:p>
        </p:txBody>
      </p:sp>
      <p:pic>
        <p:nvPicPr>
          <p:cNvPr id="73" name="Picture 16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91051" y="5424488"/>
            <a:ext cx="406400" cy="330200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74" name="Прямоугольник 73"/>
          <p:cNvSpPr/>
          <p:nvPr/>
        </p:nvSpPr>
        <p:spPr>
          <a:xfrm>
            <a:off x="5646738" y="5022850"/>
            <a:ext cx="2378096" cy="738188"/>
          </a:xfrm>
          <a:prstGeom prst="rect">
            <a:avLst/>
          </a:prstGeom>
          <a:ln w="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defTabSz="953744">
              <a:defRPr/>
            </a:pPr>
            <a:r>
              <a:rPr lang="ru-RU" sz="1000" b="1" u="sng" dirty="0">
                <a:latin typeface="Times New Roman" pitchFamily="18" charset="0"/>
                <a:cs typeface="Times New Roman" pitchFamily="18" charset="0"/>
              </a:rPr>
              <a:t>Начальник </a:t>
            </a:r>
            <a:r>
              <a:rPr lang="ru-RU" sz="1000" b="1" u="sng" dirty="0" smtClean="0">
                <a:latin typeface="Times New Roman" pitchFamily="18" charset="0"/>
                <a:cs typeface="Times New Roman" pitchFamily="18" charset="0"/>
              </a:rPr>
              <a:t>ПСЧ-- 6 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defTabSz="953744">
              <a:defRPr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Капитан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вн.сл.ХасболатовА.А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defTabSz="953744">
              <a:defRPr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диспетчерская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– 8(87231)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55-15-06</a:t>
            </a:r>
          </a:p>
          <a:p>
            <a:pPr defTabSz="953744">
              <a:defRPr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Нач.8 928 298 66 14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568450" y="4919663"/>
            <a:ext cx="3019426" cy="893762"/>
          </a:xfrm>
          <a:prstGeom prst="rect">
            <a:avLst/>
          </a:prstGeom>
          <a:ln w="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defTabSz="953744">
              <a:defRPr/>
            </a:pPr>
            <a:r>
              <a:rPr lang="ru-RU" sz="1000" b="1" u="sng" dirty="0">
                <a:latin typeface="Times New Roman" pitchFamily="18" charset="0"/>
                <a:cs typeface="Times New Roman" pitchFamily="18" charset="0"/>
              </a:rPr>
              <a:t>Начальник РОВД по Хасавюртовскому району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defTabSz="953744">
              <a:defRPr/>
            </a:pP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Алибеков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А.А.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рабоч.тел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 99-47-40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defTabSz="953744">
              <a:defRPr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Дежурная часть – 8(928)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989-19-39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6" name="Group 53"/>
          <p:cNvGrpSpPr>
            <a:grpSpLocks/>
          </p:cNvGrpSpPr>
          <p:nvPr/>
        </p:nvGrpSpPr>
        <p:grpSpPr bwMode="auto">
          <a:xfrm>
            <a:off x="5679387" y="4577931"/>
            <a:ext cx="499768" cy="262255"/>
            <a:chOff x="2293" y="3988"/>
            <a:chExt cx="814" cy="246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grpSpPr>
        <p:sp>
          <p:nvSpPr>
            <p:cNvPr id="77" name="Rectangle 54"/>
            <p:cNvSpPr>
              <a:spLocks noChangeArrowheads="1"/>
            </p:cNvSpPr>
            <p:nvPr/>
          </p:nvSpPr>
          <p:spPr bwMode="auto">
            <a:xfrm>
              <a:off x="2702" y="3988"/>
              <a:ext cx="405" cy="246"/>
            </a:xfrm>
            <a:prstGeom prst="rect">
              <a:avLst/>
            </a:prstGeom>
            <a:grp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689" tIns="12689" rIns="12689" bIns="12689" anchor="ctr"/>
            <a:lstStyle/>
            <a:p>
              <a:pPr algn="ctr" defTabSz="912703">
                <a:defRPr/>
              </a:pPr>
              <a:r>
                <a:rPr lang="ru-RU" sz="800" dirty="0">
                  <a:latin typeface="Times New Roman" pitchFamily="18" charset="0"/>
                  <a:cs typeface="Times New Roman" pitchFamily="18" charset="0"/>
                </a:rPr>
                <a:t>ЦРБ</a:t>
              </a:r>
            </a:p>
            <a:p>
              <a:pPr algn="ctr" defTabSz="912703">
                <a:defRPr/>
              </a:pPr>
              <a:r>
                <a:rPr lang="ru-RU" sz="800" dirty="0">
                  <a:latin typeface="Times New Roman" pitchFamily="18" charset="0"/>
                  <a:cs typeface="Times New Roman" pitchFamily="18" charset="0"/>
                </a:rPr>
                <a:t>500</a:t>
              </a:r>
            </a:p>
          </p:txBody>
        </p:sp>
        <p:grpSp>
          <p:nvGrpSpPr>
            <p:cNvPr id="78" name="Group 56"/>
            <p:cNvGrpSpPr>
              <a:grpSpLocks/>
            </p:cNvGrpSpPr>
            <p:nvPr/>
          </p:nvGrpSpPr>
          <p:grpSpPr bwMode="auto">
            <a:xfrm>
              <a:off x="2293" y="4020"/>
              <a:ext cx="361" cy="211"/>
              <a:chOff x="0" y="1"/>
              <a:chExt cx="20000" cy="19999"/>
            </a:xfrm>
            <a:grpFill/>
          </p:grpSpPr>
          <p:sp>
            <p:nvSpPr>
              <p:cNvPr id="79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grpFill/>
              <a:ln w="63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91347" tIns="45674" rIns="91347" bIns="45674" anchor="ctr"/>
              <a:lstStyle/>
              <a:p>
                <a:pPr algn="ctr" defTabSz="912703">
                  <a:defRPr/>
                </a:pPr>
                <a:endParaRPr lang="ru-RU" sz="800" dirty="0">
                  <a:cs typeface="Times New Roman" pitchFamily="18" charset="0"/>
                </a:endParaRPr>
              </a:p>
            </p:txBody>
          </p:sp>
          <p:sp>
            <p:nvSpPr>
              <p:cNvPr id="80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grpFill/>
              <a:ln w="635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 algn="ctr" defTabSz="953744">
                  <a:defRPr/>
                </a:pPr>
                <a:endParaRPr lang="ru-RU" sz="800" dirty="0">
                  <a:cs typeface="Times New Roman" pitchFamily="18" charset="0"/>
                </a:endParaRPr>
              </a:p>
            </p:txBody>
          </p:sp>
          <p:sp>
            <p:nvSpPr>
              <p:cNvPr id="81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grpFill/>
              <a:ln w="635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 algn="ctr" defTabSz="953744">
                  <a:defRPr/>
                </a:pPr>
                <a:endParaRPr lang="ru-RU" sz="800" dirty="0">
                  <a:cs typeface="Times New Roman" pitchFamily="18" charset="0"/>
                </a:endParaRPr>
              </a:p>
            </p:txBody>
          </p:sp>
        </p:grpSp>
      </p:grpSp>
      <p:sp>
        <p:nvSpPr>
          <p:cNvPr id="23" name="Прямоугольник 22"/>
          <p:cNvSpPr/>
          <p:nvPr/>
        </p:nvSpPr>
        <p:spPr>
          <a:xfrm>
            <a:off x="6381760" y="3786190"/>
            <a:ext cx="2671763" cy="1174750"/>
          </a:xfrm>
          <a:prstGeom prst="rect">
            <a:avLst/>
          </a:prstGeom>
          <a:ln w="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Главный врач участковой больницы с.Новосельское Хасавюртовского района РД</a:t>
            </a:r>
          </a:p>
          <a:p>
            <a:pPr algn="ctr"/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Исрапилова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Мадина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Висраиловна</a:t>
            </a:r>
            <a:endParaRPr lang="ru-RU" sz="1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Тел .8 928 567 65 87</a:t>
            </a:r>
            <a:endParaRPr lang="ru-RU" sz="1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 стрелкой 32"/>
          <p:cNvCxnSpPr>
            <a:stCxn id="77" idx="0"/>
          </p:cNvCxnSpPr>
          <p:nvPr/>
        </p:nvCxnSpPr>
        <p:spPr>
          <a:xfrm flipH="1" flipV="1">
            <a:off x="5168902" y="3076577"/>
            <a:ext cx="885825" cy="1501775"/>
          </a:xfrm>
          <a:prstGeom prst="straightConnector1">
            <a:avLst/>
          </a:prstGeom>
          <a:noFill/>
          <a:ln w="0" cap="flat" cmpd="sng" algn="ctr">
            <a:solidFill>
              <a:schemeClr val="tx1"/>
            </a:solidFill>
            <a:prstDash val="solid"/>
            <a:headEnd type="triangle" w="lg" len="lg"/>
            <a:tailEnd type="triangle" w="lg" len="lg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36" name="Прямая со стрелкой 35"/>
          <p:cNvCxnSpPr>
            <a:stCxn id="73" idx="0"/>
          </p:cNvCxnSpPr>
          <p:nvPr/>
        </p:nvCxnSpPr>
        <p:spPr>
          <a:xfrm flipV="1">
            <a:off x="4794251" y="3076577"/>
            <a:ext cx="230188" cy="2347913"/>
          </a:xfrm>
          <a:prstGeom prst="straightConnector1">
            <a:avLst/>
          </a:prstGeom>
          <a:noFill/>
          <a:ln w="0" cap="flat" cmpd="sng" algn="ctr">
            <a:solidFill>
              <a:schemeClr val="tx1"/>
            </a:solidFill>
            <a:prstDash val="solid"/>
            <a:headEnd type="triangle" w="lg" len="lg"/>
            <a:tailEnd type="triangle" w="lg" len="lg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31792" name="Прямоугольник 40"/>
          <p:cNvSpPr>
            <a:spLocks noChangeArrowheads="1"/>
          </p:cNvSpPr>
          <p:nvPr/>
        </p:nvSpPr>
        <p:spPr bwMode="auto">
          <a:xfrm>
            <a:off x="4940300" y="4732338"/>
            <a:ext cx="573088" cy="214312"/>
          </a:xfrm>
          <a:prstGeom prst="rect">
            <a:avLst/>
          </a:prstGeom>
          <a:solidFill>
            <a:srgbClr val="FFFFFF"/>
          </a:solidFill>
          <a:ln w="0" algn="ctr">
            <a:solidFill>
              <a:srgbClr val="000000"/>
            </a:solidFill>
            <a:miter lim="800000"/>
            <a:headEnd/>
            <a:tailEnd/>
          </a:ln>
        </p:spPr>
        <p:txBody>
          <a:bodyPr lIns="128016" tIns="64008" rIns="128016" bIns="64008" anchor="ctr"/>
          <a:lstStyle/>
          <a:p>
            <a:pPr algn="ctr" defTabSz="1279525"/>
            <a:r>
              <a:rPr lang="ru-RU" sz="9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</a:p>
        </p:txBody>
      </p:sp>
      <p:sp>
        <p:nvSpPr>
          <p:cNvPr id="31793" name="Прямоугольник 41"/>
          <p:cNvSpPr>
            <a:spLocks noChangeArrowheads="1"/>
          </p:cNvSpPr>
          <p:nvPr/>
        </p:nvSpPr>
        <p:spPr bwMode="auto">
          <a:xfrm>
            <a:off x="4452939" y="4389438"/>
            <a:ext cx="573087" cy="214312"/>
          </a:xfrm>
          <a:prstGeom prst="rect">
            <a:avLst/>
          </a:prstGeom>
          <a:solidFill>
            <a:srgbClr val="FFFFFF"/>
          </a:solidFill>
          <a:ln w="0" algn="ctr">
            <a:solidFill>
              <a:srgbClr val="000000"/>
            </a:solidFill>
            <a:miter lim="800000"/>
            <a:headEnd/>
            <a:tailEnd/>
          </a:ln>
        </p:spPr>
        <p:txBody>
          <a:bodyPr lIns="128016" tIns="64008" rIns="128016" bIns="64008" anchor="ctr"/>
          <a:lstStyle/>
          <a:p>
            <a:pPr algn="ctr" defTabSz="1279525"/>
            <a:r>
              <a:rPr lang="ru-RU" sz="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45 км</a:t>
            </a:r>
          </a:p>
        </p:txBody>
      </p:sp>
      <p:sp>
        <p:nvSpPr>
          <p:cNvPr id="31794" name="Rectangle 4"/>
          <p:cNvSpPr txBox="1">
            <a:spLocks noChangeArrowheads="1"/>
          </p:cNvSpPr>
          <p:nvPr/>
        </p:nvSpPr>
        <p:spPr bwMode="auto">
          <a:xfrm>
            <a:off x="0" y="6350"/>
            <a:ext cx="9906000" cy="900113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lIns="82592" tIns="41297" rIns="82592" bIns="41297" anchor="ctr"/>
          <a:lstStyle/>
          <a:p>
            <a:pPr algn="ctr" defTabSz="1543050"/>
            <a:r>
              <a:rPr lang="ru-RU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defTabSz="1543050"/>
            <a:r>
              <a:rPr lang="ru-RU" sz="15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ГКОУ «Буденовская ООШ Ахвахского района»</a:t>
            </a:r>
          </a:p>
          <a:p>
            <a:pPr algn="ctr" defTabSz="1543050"/>
            <a:r>
              <a:rPr lang="ru-RU" sz="15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(схема расположения объекта на местности)</a:t>
            </a:r>
          </a:p>
        </p:txBody>
      </p:sp>
      <p:sp>
        <p:nvSpPr>
          <p:cNvPr id="128" name="Прямоугольник 127"/>
          <p:cNvSpPr/>
          <p:nvPr/>
        </p:nvSpPr>
        <p:spPr>
          <a:xfrm>
            <a:off x="4241801" y="2606677"/>
            <a:ext cx="2289175" cy="276225"/>
          </a:xfrm>
          <a:prstGeom prst="rect">
            <a:avLst/>
          </a:prstGeom>
          <a:ln w="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558800">
              <a:defRPr/>
            </a:pPr>
            <a:r>
              <a:rPr lang="ru-RU" sz="1000" b="1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ГКОУ «Буденовская ООШ Ахвахского района»</a:t>
            </a:r>
            <a:endParaRPr lang="ru-RU" sz="1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 txBox="1">
            <a:spLocks noChangeArrowheads="1"/>
          </p:cNvSpPr>
          <p:nvPr/>
        </p:nvSpPr>
        <p:spPr bwMode="auto">
          <a:xfrm>
            <a:off x="0" y="6350"/>
            <a:ext cx="9906000" cy="900113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lIns="82592" tIns="41297" rIns="82592" bIns="41297" anchor="ctr"/>
          <a:lstStyle/>
          <a:p>
            <a:pPr algn="ctr" defTabSz="1543050"/>
            <a:r>
              <a:rPr lang="ru-RU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defTabSz="1543050"/>
            <a:r>
              <a:rPr lang="ru-RU" sz="15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ГКОУ «Буденовская ООШ Ахвахского района»</a:t>
            </a:r>
          </a:p>
          <a:p>
            <a:pPr algn="ctr" defTabSz="1543050"/>
            <a:r>
              <a:rPr lang="ru-RU" sz="15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эвакуации)</a:t>
            </a:r>
          </a:p>
        </p:txBody>
      </p:sp>
      <p:pic>
        <p:nvPicPr>
          <p:cNvPr id="32770" name="Picture 2" descr="C:\Users\comp\Desktop\Desktop\фотографии\SAM_04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4877"/>
            <a:ext cx="9906000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28926" y="1196975"/>
            <a:ext cx="4695825" cy="374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3744">
              <a:defRPr/>
            </a:pPr>
            <a:r>
              <a:rPr lang="ru-RU" dirty="0"/>
              <a:t>ГКОУ «Буденовская ООШ </a:t>
            </a:r>
            <a:r>
              <a:rPr lang="ru-RU" dirty="0" err="1"/>
              <a:t>Ахвахского</a:t>
            </a:r>
            <a:r>
              <a:rPr lang="ru-RU" dirty="0"/>
              <a:t> района»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4"/>
          <p:cNvSpPr txBox="1">
            <a:spLocks noChangeArrowheads="1"/>
          </p:cNvSpPr>
          <p:nvPr/>
        </p:nvSpPr>
        <p:spPr bwMode="auto">
          <a:xfrm>
            <a:off x="0" y="6350"/>
            <a:ext cx="9906000" cy="6858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lIns="82592" tIns="41297" rIns="82592" bIns="41297" anchor="ctr"/>
          <a:lstStyle/>
          <a:p>
            <a:pPr algn="ctr" defTabSz="1543050"/>
            <a:r>
              <a:rPr lang="ru-RU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defTabSz="1543050"/>
            <a:r>
              <a:rPr lang="ru-RU" sz="15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ГКОУ «Буденовская ООШ Ахвахского района»</a:t>
            </a:r>
          </a:p>
        </p:txBody>
      </p:sp>
      <p:pic>
        <p:nvPicPr>
          <p:cNvPr id="33794" name="Picture 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6651" y="836613"/>
            <a:ext cx="7672388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5105402"/>
            <a:ext cx="174625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8951" y="5229227"/>
            <a:ext cx="741363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4"/>
          <p:cNvSpPr txBox="1">
            <a:spLocks noChangeArrowheads="1"/>
          </p:cNvSpPr>
          <p:nvPr/>
        </p:nvSpPr>
        <p:spPr bwMode="auto">
          <a:xfrm>
            <a:off x="0" y="6350"/>
            <a:ext cx="9906000" cy="900113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lIns="82592" tIns="41297" rIns="82592" bIns="41297" anchor="ctr"/>
          <a:lstStyle/>
          <a:p>
            <a:pPr algn="ctr" defTabSz="1543050"/>
            <a:r>
              <a:rPr lang="ru-RU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defTabSz="1543050"/>
            <a:r>
              <a:rPr lang="ru-RU" sz="15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ГКОУ «Буденовская ООШ Ахвахского района»</a:t>
            </a:r>
          </a:p>
          <a:p>
            <a:pPr algn="ctr" defTabSz="1543050"/>
            <a:r>
              <a:rPr lang="ru-RU" sz="15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расположения объекта на местности)</a:t>
            </a:r>
          </a:p>
        </p:txBody>
      </p:sp>
      <p:sp>
        <p:nvSpPr>
          <p:cNvPr id="128" name="Прямоугольник 127"/>
          <p:cNvSpPr/>
          <p:nvPr/>
        </p:nvSpPr>
        <p:spPr>
          <a:xfrm>
            <a:off x="6321426" y="2852738"/>
            <a:ext cx="1081088" cy="2449512"/>
          </a:xfrm>
          <a:prstGeom prst="rect">
            <a:avLst/>
          </a:prstGeom>
          <a:pattFill prst="dashUpDiag">
            <a:fgClr>
              <a:srgbClr val="00B050"/>
            </a:fgClr>
            <a:bgClr>
              <a:schemeClr val="bg1"/>
            </a:bgClr>
          </a:patt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3744">
              <a:defRPr/>
            </a:pPr>
            <a:endParaRPr lang="ru-RU"/>
          </a:p>
        </p:txBody>
      </p:sp>
      <p:sp>
        <p:nvSpPr>
          <p:cNvPr id="34819" name="Line 6"/>
          <p:cNvSpPr>
            <a:spLocks noChangeShapeType="1"/>
          </p:cNvSpPr>
          <p:nvPr/>
        </p:nvSpPr>
        <p:spPr bwMode="auto">
          <a:xfrm>
            <a:off x="6321426" y="2852740"/>
            <a:ext cx="576263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0" name="Line 7"/>
          <p:cNvSpPr>
            <a:spLocks noChangeShapeType="1"/>
          </p:cNvSpPr>
          <p:nvPr/>
        </p:nvSpPr>
        <p:spPr bwMode="auto">
          <a:xfrm flipH="1">
            <a:off x="6897688" y="2852740"/>
            <a:ext cx="503237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1" name="Line 8"/>
          <p:cNvSpPr>
            <a:spLocks noChangeShapeType="1"/>
          </p:cNvSpPr>
          <p:nvPr/>
        </p:nvSpPr>
        <p:spPr bwMode="auto">
          <a:xfrm>
            <a:off x="6897688" y="4581527"/>
            <a:ext cx="503237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2" name="Line 9"/>
          <p:cNvSpPr>
            <a:spLocks noChangeShapeType="1"/>
          </p:cNvSpPr>
          <p:nvPr/>
        </p:nvSpPr>
        <p:spPr bwMode="auto">
          <a:xfrm flipH="1">
            <a:off x="6321426" y="4581527"/>
            <a:ext cx="576263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3" name="Line 10"/>
          <p:cNvSpPr>
            <a:spLocks noChangeShapeType="1"/>
          </p:cNvSpPr>
          <p:nvPr/>
        </p:nvSpPr>
        <p:spPr bwMode="auto">
          <a:xfrm>
            <a:off x="6897688" y="3573463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2289175" y="2924175"/>
            <a:ext cx="719138" cy="1225550"/>
          </a:xfrm>
          <a:prstGeom prst="rect">
            <a:avLst/>
          </a:prstGeom>
          <a:pattFill prst="dashUpDiag">
            <a:fgClr>
              <a:srgbClr val="00B050"/>
            </a:fgClr>
            <a:bgClr>
              <a:schemeClr val="bg1"/>
            </a:bgClr>
          </a:patt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3744">
              <a:defRPr/>
            </a:pPr>
            <a:endParaRPr lang="ru-RU"/>
          </a:p>
        </p:txBody>
      </p:sp>
      <p:sp>
        <p:nvSpPr>
          <p:cNvPr id="2" name="Прямоугольник 113"/>
          <p:cNvSpPr/>
          <p:nvPr/>
        </p:nvSpPr>
        <p:spPr>
          <a:xfrm>
            <a:off x="3008314" y="2924177"/>
            <a:ext cx="936625" cy="504825"/>
          </a:xfrm>
          <a:prstGeom prst="rect">
            <a:avLst/>
          </a:prstGeom>
          <a:pattFill prst="dashUpDiag">
            <a:fgClr>
              <a:srgbClr val="00B050"/>
            </a:fgClr>
            <a:bgClr>
              <a:schemeClr val="bg1"/>
            </a:bgClr>
          </a:patt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3744">
              <a:defRPr/>
            </a:pPr>
            <a:endParaRPr lang="ru-RU"/>
          </a:p>
        </p:txBody>
      </p:sp>
      <p:sp>
        <p:nvSpPr>
          <p:cNvPr id="3" name="Прямоугольник 113"/>
          <p:cNvSpPr/>
          <p:nvPr/>
        </p:nvSpPr>
        <p:spPr>
          <a:xfrm>
            <a:off x="3008313" y="1484313"/>
            <a:ext cx="950912" cy="914400"/>
          </a:xfrm>
          <a:prstGeom prst="rect">
            <a:avLst/>
          </a:prstGeom>
          <a:pattFill prst="dashUpDiag">
            <a:fgClr>
              <a:srgbClr val="00B050"/>
            </a:fgClr>
            <a:bgClr>
              <a:schemeClr val="bg1"/>
            </a:bgClr>
          </a:patt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3744">
              <a:defRPr/>
            </a:pPr>
            <a:endParaRPr lang="ru-RU"/>
          </a:p>
        </p:txBody>
      </p:sp>
      <p:sp>
        <p:nvSpPr>
          <p:cNvPr id="4" name="Прямоугольник 113"/>
          <p:cNvSpPr/>
          <p:nvPr/>
        </p:nvSpPr>
        <p:spPr>
          <a:xfrm>
            <a:off x="6248401" y="1557340"/>
            <a:ext cx="865188" cy="503237"/>
          </a:xfrm>
          <a:prstGeom prst="rect">
            <a:avLst/>
          </a:prstGeom>
          <a:pattFill prst="dashUpDiag">
            <a:fgClr>
              <a:srgbClr val="00B050"/>
            </a:fgClr>
            <a:bgClr>
              <a:schemeClr val="bg1"/>
            </a:bgClr>
          </a:patt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3744">
              <a:defRPr/>
            </a:pPr>
            <a:endParaRPr lang="ru-RU"/>
          </a:p>
        </p:txBody>
      </p:sp>
      <p:sp>
        <p:nvSpPr>
          <p:cNvPr id="34828" name="Line 17"/>
          <p:cNvSpPr>
            <a:spLocks noChangeShapeType="1"/>
          </p:cNvSpPr>
          <p:nvPr/>
        </p:nvSpPr>
        <p:spPr bwMode="auto">
          <a:xfrm>
            <a:off x="6248401" y="1557338"/>
            <a:ext cx="3603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9" name="Line 18"/>
          <p:cNvSpPr>
            <a:spLocks noChangeShapeType="1"/>
          </p:cNvSpPr>
          <p:nvPr/>
        </p:nvSpPr>
        <p:spPr bwMode="auto">
          <a:xfrm flipV="1">
            <a:off x="6248401" y="1773240"/>
            <a:ext cx="360363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0" name="Line 19"/>
          <p:cNvSpPr>
            <a:spLocks noChangeShapeType="1"/>
          </p:cNvSpPr>
          <p:nvPr/>
        </p:nvSpPr>
        <p:spPr bwMode="auto">
          <a:xfrm>
            <a:off x="6608764" y="1773238"/>
            <a:ext cx="217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1" name="Line 20"/>
          <p:cNvSpPr>
            <a:spLocks noChangeShapeType="1"/>
          </p:cNvSpPr>
          <p:nvPr/>
        </p:nvSpPr>
        <p:spPr bwMode="auto">
          <a:xfrm>
            <a:off x="6824663" y="1773240"/>
            <a:ext cx="28892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2" name="Line 21"/>
          <p:cNvSpPr>
            <a:spLocks noChangeShapeType="1"/>
          </p:cNvSpPr>
          <p:nvPr/>
        </p:nvSpPr>
        <p:spPr bwMode="auto">
          <a:xfrm flipH="1">
            <a:off x="6824663" y="1557338"/>
            <a:ext cx="2889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3" name="Line 22"/>
          <p:cNvSpPr>
            <a:spLocks noChangeShapeType="1"/>
          </p:cNvSpPr>
          <p:nvPr/>
        </p:nvSpPr>
        <p:spPr bwMode="auto">
          <a:xfrm flipV="1">
            <a:off x="3584576" y="2924175"/>
            <a:ext cx="360363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4" name="Line 23"/>
          <p:cNvSpPr>
            <a:spLocks noChangeShapeType="1"/>
          </p:cNvSpPr>
          <p:nvPr/>
        </p:nvSpPr>
        <p:spPr bwMode="auto">
          <a:xfrm>
            <a:off x="3584576" y="3141665"/>
            <a:ext cx="360363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5" name="Line 24"/>
          <p:cNvSpPr>
            <a:spLocks noChangeShapeType="1"/>
          </p:cNvSpPr>
          <p:nvPr/>
        </p:nvSpPr>
        <p:spPr bwMode="auto">
          <a:xfrm>
            <a:off x="2289176" y="2924175"/>
            <a:ext cx="360363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6" name="Line 25"/>
          <p:cNvSpPr>
            <a:spLocks noChangeShapeType="1"/>
          </p:cNvSpPr>
          <p:nvPr/>
        </p:nvSpPr>
        <p:spPr bwMode="auto">
          <a:xfrm>
            <a:off x="2649538" y="3933825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7" name="Line 26"/>
          <p:cNvSpPr>
            <a:spLocks noChangeShapeType="1"/>
          </p:cNvSpPr>
          <p:nvPr/>
        </p:nvSpPr>
        <p:spPr bwMode="auto">
          <a:xfrm flipH="1">
            <a:off x="2289176" y="3933825"/>
            <a:ext cx="3603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8" name="Line 27"/>
          <p:cNvSpPr>
            <a:spLocks noChangeShapeType="1"/>
          </p:cNvSpPr>
          <p:nvPr/>
        </p:nvSpPr>
        <p:spPr bwMode="auto">
          <a:xfrm>
            <a:off x="2649538" y="3141664"/>
            <a:ext cx="0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9" name="Line 28"/>
          <p:cNvSpPr>
            <a:spLocks noChangeShapeType="1"/>
          </p:cNvSpPr>
          <p:nvPr/>
        </p:nvSpPr>
        <p:spPr bwMode="auto">
          <a:xfrm flipV="1">
            <a:off x="2649539" y="3140075"/>
            <a:ext cx="93503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40" name="Line 29"/>
          <p:cNvSpPr>
            <a:spLocks noChangeShapeType="1"/>
          </p:cNvSpPr>
          <p:nvPr/>
        </p:nvSpPr>
        <p:spPr bwMode="auto">
          <a:xfrm>
            <a:off x="2649539" y="3141665"/>
            <a:ext cx="35877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2576513" y="1484315"/>
            <a:ext cx="406400" cy="42862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3744">
              <a:defRPr/>
            </a:pPr>
            <a:r>
              <a:rPr lang="ru-RU" sz="1200" dirty="0">
                <a:solidFill>
                  <a:schemeClr val="tx1"/>
                </a:solidFill>
              </a:rPr>
              <a:t>ПВ</a:t>
            </a:r>
          </a:p>
        </p:txBody>
      </p:sp>
      <p:sp>
        <p:nvSpPr>
          <p:cNvPr id="34842" name="Rectangle 19"/>
          <p:cNvSpPr>
            <a:spLocks noChangeArrowheads="1"/>
          </p:cNvSpPr>
          <p:nvPr/>
        </p:nvSpPr>
        <p:spPr bwMode="auto">
          <a:xfrm>
            <a:off x="7545388" y="2636838"/>
            <a:ext cx="22225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1600" b="1" i="1" u="sng">
                <a:solidFill>
                  <a:srgbClr val="FF0000"/>
                </a:solidFill>
              </a:rPr>
              <a:t>Обработка деревянных конструкций чердачного помещения образовательного учреждения не произведена из-за отсутствия финансовых средств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4418</TotalTime>
  <Words>2746</Words>
  <Application>Microsoft Office PowerPoint</Application>
  <PresentationFormat>Лист A4 (210x297 мм)</PresentationFormat>
  <Paragraphs>557</Paragraphs>
  <Slides>25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Тема Office</vt:lpstr>
      <vt:lpstr>1_Тема Office</vt:lpstr>
      <vt:lpstr>Acrobat Document</vt:lpstr>
      <vt:lpstr>Слайд 1</vt:lpstr>
      <vt:lpstr>Слайд 2</vt:lpstr>
      <vt:lpstr>Слайд 3</vt:lpstr>
      <vt:lpstr>Слайд 4</vt:lpstr>
      <vt:lpstr>ПАСПОРТ ОБЪЕКТА МИНИСТЕРСТВА ОБРАЗОВАНИЯ РД ГКОУ «Буденовская ООШ Ахвахского района» (космический снимок)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МЧС</dc:creator>
  <cp:lastModifiedBy>comp</cp:lastModifiedBy>
  <cp:revision>465</cp:revision>
  <dcterms:modified xsi:type="dcterms:W3CDTF">2016-05-07T07:24:40Z</dcterms:modified>
</cp:coreProperties>
</file>